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1" r:id="rId3"/>
    <p:sldId id="257" r:id="rId4"/>
    <p:sldId id="258" r:id="rId5"/>
    <p:sldId id="275" r:id="rId6"/>
    <p:sldId id="274" r:id="rId7"/>
    <p:sldId id="276" r:id="rId8"/>
    <p:sldId id="304" r:id="rId9"/>
    <p:sldId id="306" r:id="rId10"/>
    <p:sldId id="307" r:id="rId11"/>
    <p:sldId id="308" r:id="rId12"/>
    <p:sldId id="294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4D5E"/>
    <a:srgbClr val="FF3C37"/>
    <a:srgbClr val="159FDD"/>
    <a:srgbClr val="FF5B59"/>
    <a:srgbClr val="1286BA"/>
    <a:srgbClr val="138FC7"/>
    <a:srgbClr val="1181B3"/>
    <a:srgbClr val="DDDCE2"/>
    <a:srgbClr val="B40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4353" autoAdjust="0"/>
  </p:normalViewPr>
  <p:slideViewPr>
    <p:cSldViewPr snapToGrid="0">
      <p:cViewPr>
        <p:scale>
          <a:sx n="72" d="100"/>
          <a:sy n="72" d="100"/>
        </p:scale>
        <p:origin x="-1118" y="-30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CFF56-3F64-4027-8D93-4D43CCB44BFF}" type="datetimeFigureOut">
              <a:rPr lang="zh-CN" altLang="en-US" smtClean="0"/>
              <a:t>2016/5/29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0FFA5-1BA8-4110-A96A-63749EA03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408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702F78-EB2E-4E2F-814F-23438320A95C}" type="datetimeFigureOut">
              <a:rPr lang="zh-CN" altLang="en-US" smtClean="0"/>
              <a:t>2016/5/29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00AB8-3ED4-4EE4-9BC8-476788F339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234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422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585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04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04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04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04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04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3567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52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7390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75000"/>
            </a:schemeClr>
          </a:fgClr>
          <a:bgClr>
            <a:srgbClr val="DDDC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323"/>
          <a:stretch/>
        </p:blipFill>
        <p:spPr>
          <a:xfrm>
            <a:off x="0" y="0"/>
            <a:ext cx="12193956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3956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29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23"/>
          <a:stretch/>
        </p:blipFill>
        <p:spPr>
          <a:xfrm>
            <a:off x="0" y="0"/>
            <a:ext cx="12193956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20890" y="1466850"/>
            <a:ext cx="10217470" cy="4467419"/>
          </a:xfrm>
          <a:prstGeom prst="rect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496234" y="2843619"/>
            <a:ext cx="6266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Spark </a:t>
            </a:r>
            <a:r>
              <a:rPr lang="en-US" altLang="zh-CN" sz="4800" dirty="0" err="1" smtClean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Mllib</a:t>
            </a:r>
            <a:r>
              <a:rPr lang="en-US" altLang="zh-CN" sz="4800" dirty="0" smtClean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 </a:t>
            </a:r>
            <a:r>
              <a:rPr lang="zh-CN" altLang="en-US" sz="4800" dirty="0" smtClean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实践与优化</a:t>
            </a:r>
            <a:endParaRPr lang="zh-CN" altLang="en-US" sz="4800" dirty="0">
              <a:solidFill>
                <a:schemeClr val="bg1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26" name="TextBox 34"/>
          <p:cNvSpPr txBox="1"/>
          <p:nvPr/>
        </p:nvSpPr>
        <p:spPr>
          <a:xfrm>
            <a:off x="5195922" y="4534677"/>
            <a:ext cx="2794388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>
              <a:lnSpc>
                <a:spcPct val="100000"/>
              </a:lnSpc>
            </a:pPr>
            <a:r>
              <a:rPr lang="zh-CN" altLang="en-US" sz="2000" b="1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分享者：</a:t>
            </a:r>
            <a:r>
              <a:rPr lang="zh-CN" altLang="en-US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雷宗</a:t>
            </a:r>
            <a:r>
              <a:rPr lang="zh-CN" altLang="en-US" sz="2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雄</a:t>
            </a:r>
            <a:r>
              <a:rPr lang="en-US" altLang="zh-CN" sz="2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/</a:t>
            </a:r>
            <a:r>
              <a:rPr lang="zh-CN" altLang="en-US" sz="2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念</a:t>
            </a:r>
            <a:r>
              <a:rPr lang="zh-CN" altLang="en-US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钧</a:t>
            </a:r>
            <a:endParaRPr lang="en-US" altLang="zh-CN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dist">
              <a:lnSpc>
                <a:spcPct val="100000"/>
              </a:lnSpc>
            </a:pPr>
            <a:endParaRPr lang="en-US" altLang="zh-CN" sz="2000" b="1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630706" y="2717257"/>
            <a:ext cx="587636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630706" y="3790407"/>
            <a:ext cx="587636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810" y="451951"/>
            <a:ext cx="17335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531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http://docs.alibaba-inc.com:8090/download/attachments/251354406/MOYE_ODPS_cluster.jpg?version=1&amp;modificationDate=143338068700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6" descr="http://docs.alibaba-inc.com:8090/download/attachments/251354406/MOYE_ODPS_cluster.jpg?version=1&amp;modificationDate=1433380687000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8" descr="http://docs.alibaba-inc.com:8090/download/attachments/251354406/MOYE_ODPS_cluster.jpg?version=1&amp;modificationDate=1433380687000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AutoShape 8" descr="http://docs.alibaba-inc.com:8090/download/attachments/251354406/MOYE_ODPS_cluster.jpg?version=1&amp;modificationDate=1433380687000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平行四边形 13"/>
          <p:cNvSpPr/>
          <p:nvPr/>
        </p:nvSpPr>
        <p:spPr>
          <a:xfrm>
            <a:off x="266329" y="417250"/>
            <a:ext cx="5028686" cy="64749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77"/>
          <p:cNvSpPr txBox="1"/>
          <p:nvPr/>
        </p:nvSpPr>
        <p:spPr>
          <a:xfrm>
            <a:off x="355103" y="479969"/>
            <a:ext cx="4939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</a:rPr>
              <a:t>Spark</a:t>
            </a:r>
            <a:r>
              <a:rPr lang="zh-CN" altLang="en-US" sz="3200" dirty="0" smtClean="0">
                <a:solidFill>
                  <a:schemeClr val="bg1"/>
                </a:solidFill>
              </a:rPr>
              <a:t>分布式开发几点</a:t>
            </a:r>
            <a:r>
              <a:rPr lang="en-US" altLang="zh-CN" sz="3200" dirty="0" smtClean="0">
                <a:solidFill>
                  <a:schemeClr val="bg1"/>
                </a:solidFill>
              </a:rPr>
              <a:t>tips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6" name="TextBox 49"/>
          <p:cNvSpPr txBox="1"/>
          <p:nvPr/>
        </p:nvSpPr>
        <p:spPr>
          <a:xfrm>
            <a:off x="980526" y="3418865"/>
            <a:ext cx="3480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rgbClr val="0070C0"/>
                </a:solidFill>
              </a:rPr>
              <a:t>避免制造无谓</a:t>
            </a:r>
            <a:r>
              <a:rPr lang="en-US" altLang="zh-CN" dirty="0" smtClean="0">
                <a:solidFill>
                  <a:srgbClr val="0070C0"/>
                </a:solidFill>
              </a:rPr>
              <a:t>Scala</a:t>
            </a:r>
            <a:r>
              <a:rPr lang="zh-CN" altLang="en-US" dirty="0" smtClean="0">
                <a:solidFill>
                  <a:srgbClr val="0070C0"/>
                </a:solidFill>
              </a:rPr>
              <a:t>对象</a:t>
            </a:r>
            <a:endParaRPr lang="zh-CN" altLang="en-US" dirty="0">
              <a:solidFill>
                <a:srgbClr val="0070C0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30161" y="1799148"/>
            <a:ext cx="180975" cy="3453988"/>
            <a:chOff x="6032873" y="1880798"/>
            <a:chExt cx="180975" cy="2684593"/>
          </a:xfrm>
          <a:solidFill>
            <a:srgbClr val="159FDD"/>
          </a:solidFill>
        </p:grpSpPr>
        <p:sp>
          <p:nvSpPr>
            <p:cNvPr id="20" name="直接连接符 14"/>
            <p:cNvSpPr>
              <a:spLocks noChangeShapeType="1"/>
            </p:cNvSpPr>
            <p:nvPr/>
          </p:nvSpPr>
          <p:spPr bwMode="auto">
            <a:xfrm>
              <a:off x="6123362" y="1897848"/>
              <a:ext cx="0" cy="2577521"/>
            </a:xfrm>
            <a:prstGeom prst="line">
              <a:avLst/>
            </a:prstGeom>
            <a:grpFill/>
            <a:ln w="38100" cap="flat" cmpd="sng">
              <a:solidFill>
                <a:srgbClr val="159F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22" name="椭圆 8"/>
            <p:cNvSpPr>
              <a:spLocks noChangeArrowheads="1"/>
            </p:cNvSpPr>
            <p:nvPr/>
          </p:nvSpPr>
          <p:spPr bwMode="auto">
            <a:xfrm>
              <a:off x="6032873" y="3186608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23" name="椭圆 9"/>
            <p:cNvSpPr>
              <a:spLocks noChangeArrowheads="1"/>
            </p:cNvSpPr>
            <p:nvPr/>
          </p:nvSpPr>
          <p:spPr bwMode="auto">
            <a:xfrm>
              <a:off x="6032873" y="4385347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 dirty="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24" name="TextBox 64"/>
          <p:cNvSpPr txBox="1"/>
          <p:nvPr/>
        </p:nvSpPr>
        <p:spPr>
          <a:xfrm>
            <a:off x="980526" y="4920824"/>
            <a:ext cx="3126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rgbClr val="0070C0"/>
                </a:solidFill>
              </a:rPr>
              <a:t>考虑算法</a:t>
            </a:r>
            <a:r>
              <a:rPr lang="en-US" altLang="zh-CN" dirty="0" smtClean="0">
                <a:solidFill>
                  <a:srgbClr val="0070C0"/>
                </a:solidFill>
              </a:rPr>
              <a:t>API</a:t>
            </a:r>
            <a:r>
              <a:rPr lang="zh-CN" altLang="en-US" dirty="0" smtClean="0">
                <a:solidFill>
                  <a:srgbClr val="0070C0"/>
                </a:solidFill>
              </a:rPr>
              <a:t>的组合性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5" name="TextBox 49"/>
          <p:cNvSpPr txBox="1"/>
          <p:nvPr/>
        </p:nvSpPr>
        <p:spPr>
          <a:xfrm>
            <a:off x="980526" y="1699674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RDD  DAG</a:t>
            </a:r>
            <a:r>
              <a:rPr lang="zh-CN" altLang="en-US" sz="2400" dirty="0" smtClean="0">
                <a:solidFill>
                  <a:srgbClr val="0070C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链路避免过长</a:t>
            </a:r>
            <a:endParaRPr lang="zh-CN" altLang="en-US" sz="2400" dirty="0">
              <a:solidFill>
                <a:srgbClr val="0070C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Rectangle 96"/>
          <p:cNvSpPr/>
          <p:nvPr/>
        </p:nvSpPr>
        <p:spPr>
          <a:xfrm>
            <a:off x="980525" y="2191774"/>
            <a:ext cx="58271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DAG</a:t>
            </a:r>
            <a:r>
              <a:rPr lang="zh-CN" altLang="en-US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链太长对 存储内存，</a:t>
            </a:r>
            <a:r>
              <a: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shuffle</a:t>
            </a:r>
            <a:r>
              <a:rPr lang="zh-CN" altLang="en-US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和计算内存压力都比较大： </a:t>
            </a:r>
            <a:endParaRPr lang="en-US" altLang="zh-CN" sz="14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DAG </a:t>
            </a:r>
            <a:r>
              <a:rPr lang="zh-CN" altLang="en-US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链路过长，往往是因为算法并行实现的设计 不合理</a:t>
            </a:r>
            <a:endParaRPr lang="en-US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8" name="Rectangle 96"/>
          <p:cNvSpPr/>
          <p:nvPr/>
        </p:nvSpPr>
        <p:spPr>
          <a:xfrm>
            <a:off x="980526" y="5487853"/>
            <a:ext cx="5827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1.  </a:t>
            </a:r>
            <a:r>
              <a:rPr lang="zh-CN" altLang="en-US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底层</a:t>
            </a:r>
            <a:r>
              <a: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Lib</a:t>
            </a:r>
            <a:r>
              <a: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的</a:t>
            </a:r>
            <a:r>
              <a: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API </a:t>
            </a:r>
            <a:r>
              <a:rPr lang="zh-CN" altLang="en-US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组合性越强，上层应用层更灵活</a:t>
            </a:r>
            <a:endParaRPr lang="en-US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9" name="Rectangle 96"/>
          <p:cNvSpPr/>
          <p:nvPr/>
        </p:nvSpPr>
        <p:spPr>
          <a:xfrm>
            <a:off x="993694" y="3880530"/>
            <a:ext cx="58271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RDD</a:t>
            </a:r>
            <a:r>
              <a:rPr lang="zh-CN" altLang="en-US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的本质是多个</a:t>
            </a:r>
            <a:r>
              <a: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Scala</a:t>
            </a:r>
            <a:r>
              <a:rPr lang="zh-CN" altLang="en-US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对象组，为了减少反复内存反复</a:t>
            </a:r>
            <a:r>
              <a:rPr lang="en-US" altLang="zh-CN" sz="1400" dirty="0" err="1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SplitGC</a:t>
            </a:r>
            <a:endParaRPr lang="en-US" altLang="zh-CN" sz="14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zh-CN" sz="1400" dirty="0" err="1">
                <a:solidFill>
                  <a:schemeClr val="bg1"/>
                </a:solidFill>
              </a:rPr>
              <a:t>inputdata.mapPartitions</a:t>
            </a:r>
            <a:r>
              <a:rPr lang="en-US" altLang="zh-CN" sz="1400" dirty="0">
                <a:solidFill>
                  <a:schemeClr val="bg1"/>
                </a:solidFill>
              </a:rPr>
              <a:t>{ </a:t>
            </a:r>
            <a:r>
              <a:rPr lang="en-US" altLang="zh-CN" sz="1400" dirty="0" err="1">
                <a:solidFill>
                  <a:schemeClr val="bg1"/>
                </a:solidFill>
              </a:rPr>
              <a:t>iter</a:t>
            </a:r>
            <a:r>
              <a:rPr lang="en-US" altLang="zh-CN" sz="1400" dirty="0">
                <a:solidFill>
                  <a:schemeClr val="bg1"/>
                </a:solidFill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</a:rPr>
              <a:t>=&gt; </a:t>
            </a:r>
            <a:r>
              <a:rPr lang="en-US" altLang="zh-CN" sz="1400" dirty="0" err="1" smtClean="0">
                <a:solidFill>
                  <a:schemeClr val="bg1"/>
                </a:solidFill>
              </a:rPr>
              <a:t>val</a:t>
            </a:r>
            <a:r>
              <a:rPr lang="en-US" altLang="zh-CN" sz="1400" dirty="0" smtClean="0">
                <a:solidFill>
                  <a:schemeClr val="bg1"/>
                </a:solidFill>
              </a:rPr>
              <a:t>  </a:t>
            </a:r>
            <a:r>
              <a:rPr lang="en-US" altLang="zh-CN" sz="1400" dirty="0" err="1" smtClean="0">
                <a:solidFill>
                  <a:schemeClr val="bg1"/>
                </a:solidFill>
              </a:rPr>
              <a:t>tmp</a:t>
            </a:r>
            <a:r>
              <a:rPr lang="en-US" altLang="zh-CN" sz="1400" dirty="0" smtClean="0">
                <a:solidFill>
                  <a:schemeClr val="bg1"/>
                </a:solidFill>
              </a:rPr>
              <a:t>= </a:t>
            </a:r>
            <a:r>
              <a:rPr lang="en-US" altLang="zh-CN" sz="1400" dirty="0" err="1" smtClean="0">
                <a:solidFill>
                  <a:schemeClr val="bg1"/>
                </a:solidFill>
              </a:rPr>
              <a:t>iter.toArray</a:t>
            </a:r>
            <a:r>
              <a:rPr lang="en-US" altLang="zh-CN" sz="1400" dirty="0" smtClean="0">
                <a:solidFill>
                  <a:schemeClr val="bg1"/>
                </a:solidFill>
              </a:rPr>
              <a:t>() }</a:t>
            </a:r>
            <a:r>
              <a: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12568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http://docs.alibaba-inc.com:8090/download/attachments/251354406/MOYE_ODPS_cluster.jpg?version=1&amp;modificationDate=143338068700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6" descr="http://docs.alibaba-inc.com:8090/download/attachments/251354406/MOYE_ODPS_cluster.jpg?version=1&amp;modificationDate=1433380687000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8" descr="http://docs.alibaba-inc.com:8090/download/attachments/251354406/MOYE_ODPS_cluster.jpg?version=1&amp;modificationDate=1433380687000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AutoShape 8" descr="http://docs.alibaba-inc.com:8090/download/attachments/251354406/MOYE_ODPS_cluster.jpg?version=1&amp;modificationDate=1433380687000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平行四边形 13"/>
          <p:cNvSpPr/>
          <p:nvPr/>
        </p:nvSpPr>
        <p:spPr>
          <a:xfrm>
            <a:off x="266329" y="417250"/>
            <a:ext cx="5028686" cy="64749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77"/>
          <p:cNvSpPr txBox="1"/>
          <p:nvPr/>
        </p:nvSpPr>
        <p:spPr>
          <a:xfrm>
            <a:off x="355103" y="479969"/>
            <a:ext cx="4939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</a:rPr>
              <a:t>Spark </a:t>
            </a:r>
            <a:r>
              <a:rPr lang="zh-CN" altLang="en-US" sz="3200" dirty="0" smtClean="0">
                <a:solidFill>
                  <a:schemeClr val="bg1"/>
                </a:solidFill>
              </a:rPr>
              <a:t>大数据畅想 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048927" y="2041076"/>
            <a:ext cx="3442645" cy="3442645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4" name="组合 33"/>
          <p:cNvGrpSpPr/>
          <p:nvPr/>
        </p:nvGrpSpPr>
        <p:grpSpPr>
          <a:xfrm>
            <a:off x="3668174" y="1680470"/>
            <a:ext cx="4080534" cy="3942690"/>
            <a:chOff x="3852626" y="2392851"/>
            <a:chExt cx="4080534" cy="3942690"/>
          </a:xfrm>
        </p:grpSpPr>
        <p:sp>
          <p:nvSpPr>
            <p:cNvPr id="35" name="Oval 68"/>
            <p:cNvSpPr>
              <a:spLocks noChangeArrowheads="1"/>
            </p:cNvSpPr>
            <p:nvPr/>
          </p:nvSpPr>
          <p:spPr bwMode="gray">
            <a:xfrm>
              <a:off x="6931869" y="3592851"/>
              <a:ext cx="1001291" cy="989012"/>
            </a:xfrm>
            <a:prstGeom prst="ellipse">
              <a:avLst/>
            </a:prstGeom>
            <a:solidFill>
              <a:srgbClr val="138FC7"/>
            </a:solidFill>
            <a:ln w="9525" algn="ctr">
              <a:noFill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lvl="0" algn="ctr">
                <a:defRPr/>
              </a:pPr>
              <a:r>
                <a:rPr lang="zh-CN" altLang="en-US" sz="2000" b="1" kern="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生态</a:t>
              </a:r>
              <a:endParaRPr lang="en-US" altLang="zh-CN" sz="2000" b="1" kern="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lvl="0" algn="ctr">
                <a:defRPr/>
              </a:pPr>
              <a:r>
                <a:rPr lang="zh-CN" altLang="en-US" sz="2000" b="1" kern="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系统</a:t>
              </a:r>
              <a:endParaRPr lang="zh-CN" altLang="en-US" sz="2000" b="1" kern="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6" name="Oval 68"/>
            <p:cNvSpPr>
              <a:spLocks noChangeArrowheads="1"/>
            </p:cNvSpPr>
            <p:nvPr/>
          </p:nvSpPr>
          <p:spPr bwMode="gray">
            <a:xfrm>
              <a:off x="5455038" y="2392851"/>
              <a:ext cx="1001291" cy="989012"/>
            </a:xfrm>
            <a:prstGeom prst="ellipse">
              <a:avLst/>
            </a:prstGeom>
            <a:solidFill>
              <a:srgbClr val="FF5B59"/>
            </a:solidFill>
            <a:ln w="9525" algn="ctr">
              <a:noFill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kern="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数据</a:t>
              </a:r>
              <a:endParaRPr lang="en-US" altLang="zh-CN" sz="2000" b="1" kern="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kern="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科学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7" name="Oval 68"/>
            <p:cNvSpPr>
              <a:spLocks noChangeArrowheads="1"/>
            </p:cNvSpPr>
            <p:nvPr/>
          </p:nvSpPr>
          <p:spPr bwMode="gray">
            <a:xfrm>
              <a:off x="6490281" y="5346529"/>
              <a:ext cx="1001291" cy="989012"/>
            </a:xfrm>
            <a:prstGeom prst="ellipse">
              <a:avLst/>
            </a:prstGeom>
            <a:solidFill>
              <a:srgbClr val="138FC7"/>
            </a:solidFill>
            <a:ln w="9525" algn="ctr">
              <a:noFill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lvl="0" algn="ctr">
                <a:defRPr/>
              </a:pPr>
              <a:r>
                <a:rPr lang="zh-CN" altLang="en-US" sz="2000" kern="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大规模</a:t>
              </a:r>
              <a:endParaRPr lang="en-US" altLang="zh-CN" sz="2000" kern="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lvl="0" algn="ctr">
                <a:defRPr/>
              </a:pPr>
              <a:r>
                <a:rPr lang="zh-CN" altLang="en-US" sz="2000" kern="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计算</a:t>
              </a:r>
              <a:endParaRPr lang="en-US" altLang="zh-CN" sz="2000" kern="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lvl="0" algn="ctr">
                <a:defRPr/>
              </a:pPr>
              <a:r>
                <a:rPr lang="zh-CN" altLang="en-US" sz="2000" kern="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能力</a:t>
              </a:r>
              <a:endParaRPr lang="zh-CN" altLang="en-US" sz="2000" kern="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8" name="Oval 68"/>
            <p:cNvSpPr>
              <a:spLocks noChangeArrowheads="1"/>
            </p:cNvSpPr>
            <p:nvPr/>
          </p:nvSpPr>
          <p:spPr bwMode="gray">
            <a:xfrm>
              <a:off x="4516616" y="5346529"/>
              <a:ext cx="1001291" cy="989012"/>
            </a:xfrm>
            <a:prstGeom prst="ellipse">
              <a:avLst/>
            </a:prstGeom>
            <a:solidFill>
              <a:srgbClr val="138FC7"/>
            </a:solidFill>
            <a:ln w="9525" algn="ctr">
              <a:noFill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lvl="0" algn="ctr">
                <a:defRPr/>
              </a:pPr>
              <a:r>
                <a:rPr lang="zh-CN" altLang="en-US" sz="2000" b="1" kern="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数据</a:t>
              </a:r>
              <a:endParaRPr lang="en-US" altLang="zh-CN" sz="2000" b="1" kern="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lvl="0" algn="ctr">
                <a:defRPr/>
              </a:pPr>
              <a:r>
                <a:rPr lang="zh-CN" altLang="en-US" sz="2000" b="1" kern="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智能</a:t>
              </a:r>
              <a:endParaRPr lang="zh-CN" altLang="en-US" sz="2000" b="1" kern="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9" name="Oval 68"/>
            <p:cNvSpPr>
              <a:spLocks noChangeArrowheads="1"/>
            </p:cNvSpPr>
            <p:nvPr/>
          </p:nvSpPr>
          <p:spPr bwMode="gray">
            <a:xfrm>
              <a:off x="3852626" y="3592851"/>
              <a:ext cx="1001291" cy="989012"/>
            </a:xfrm>
            <a:prstGeom prst="ellipse">
              <a:avLst/>
            </a:prstGeom>
            <a:solidFill>
              <a:srgbClr val="138FC7"/>
            </a:solidFill>
            <a:ln w="9525" algn="ctr">
              <a:noFill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lvl="0" algn="ctr">
                <a:defRPr/>
              </a:pPr>
              <a:r>
                <a:rPr lang="zh-CN" altLang="en-US" sz="2000" b="1" kern="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云产品</a:t>
              </a:r>
              <a:endParaRPr lang="zh-CN" altLang="en-US" sz="2000" b="1" kern="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41" name="椭圆 40"/>
          <p:cNvSpPr/>
          <p:nvPr/>
        </p:nvSpPr>
        <p:spPr>
          <a:xfrm>
            <a:off x="4876811" y="2872905"/>
            <a:ext cx="1778985" cy="1778985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20" y="3207646"/>
            <a:ext cx="1109501" cy="110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0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771820" y="2143231"/>
            <a:ext cx="1210588" cy="707886"/>
          </a:xfrm>
          <a:prstGeom prst="rect">
            <a:avLst/>
          </a:prstGeom>
          <a:solidFill>
            <a:srgbClr val="159FDD"/>
          </a:solidFill>
        </p:spPr>
        <p:txBody>
          <a:bodyPr wrap="none" rtlCol="0">
            <a:spAutoFit/>
          </a:bodyPr>
          <a:lstStyle/>
          <a:p>
            <a:r>
              <a:rPr lang="zh-CN" altLang="zh-CN" sz="4000" dirty="0">
                <a:solidFill>
                  <a:schemeClr val="bg1"/>
                </a:solidFill>
              </a:rPr>
              <a:t>致谢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97159" y="2800120"/>
            <a:ext cx="34852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1286BA"/>
                </a:solidFill>
              </a:rPr>
              <a:t>Thanks</a:t>
            </a:r>
            <a:endParaRPr lang="zh-CN" altLang="en-US" sz="8000" dirty="0">
              <a:solidFill>
                <a:srgbClr val="1286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99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6982538" y="1609077"/>
            <a:ext cx="4755822" cy="3639845"/>
          </a:xfrm>
          <a:prstGeom prst="rect">
            <a:avLst/>
          </a:prstGeom>
          <a:solidFill>
            <a:srgbClr val="118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536151" y="1609077"/>
            <a:ext cx="3134191" cy="1862048"/>
          </a:xfrm>
          <a:prstGeom prst="rect">
            <a:avLst/>
          </a:prstGeom>
          <a:solidFill>
            <a:srgbClr val="1181B3"/>
          </a:solidFill>
        </p:spPr>
        <p:txBody>
          <a:bodyPr wrap="none" rtlCol="0">
            <a:spAutoFit/>
          </a:bodyPr>
          <a:lstStyle/>
          <a:p>
            <a:r>
              <a:rPr lang="zh-CN" altLang="en-US" sz="11500" dirty="0">
                <a:solidFill>
                  <a:schemeClr val="bg1"/>
                </a:solidFill>
              </a:rPr>
              <a:t>目录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6982538" y="1609078"/>
            <a:ext cx="0" cy="3639845"/>
          </a:xfrm>
          <a:prstGeom prst="line">
            <a:avLst/>
          </a:prstGeom>
          <a:ln w="7620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7272073" y="1839475"/>
            <a:ext cx="4134465" cy="3179047"/>
            <a:chOff x="5645865" y="1966095"/>
            <a:chExt cx="4134465" cy="2138571"/>
          </a:xfrm>
        </p:grpSpPr>
        <p:sp>
          <p:nvSpPr>
            <p:cNvPr id="8" name="TextBox 75"/>
            <p:cNvSpPr txBox="1"/>
            <p:nvPr/>
          </p:nvSpPr>
          <p:spPr>
            <a:xfrm>
              <a:off x="5645865" y="1966095"/>
              <a:ext cx="3552576" cy="351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  <a:latin typeface="+mn-ea"/>
                </a:rPr>
                <a:t>Spark </a:t>
              </a:r>
              <a:r>
                <a:rPr lang="en-US" altLang="zh-CN" sz="2800" b="1" dirty="0" err="1" smtClean="0">
                  <a:solidFill>
                    <a:schemeClr val="bg1"/>
                  </a:solidFill>
                  <a:latin typeface="+mn-ea"/>
                </a:rPr>
                <a:t>Mllib</a:t>
              </a:r>
              <a:r>
                <a:rPr lang="en-US" altLang="zh-CN" sz="2800" b="1" dirty="0" smtClean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+mn-ea"/>
                </a:rPr>
                <a:t>整体介绍</a:t>
              </a:r>
              <a:endParaRPr lang="zh-CN" altLang="en-US" sz="28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" name="TextBox 86"/>
            <p:cNvSpPr txBox="1"/>
            <p:nvPr/>
          </p:nvSpPr>
          <p:spPr>
            <a:xfrm>
              <a:off x="5645865" y="2561628"/>
              <a:ext cx="2834430" cy="351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  <a:latin typeface="+mn-ea"/>
                </a:rPr>
                <a:t>Spark </a:t>
              </a:r>
              <a:r>
                <a:rPr lang="en-US" altLang="zh-CN" sz="2800" b="1" dirty="0" err="1" smtClean="0">
                  <a:solidFill>
                    <a:schemeClr val="bg1"/>
                  </a:solidFill>
                  <a:latin typeface="+mn-ea"/>
                </a:rPr>
                <a:t>Mllib</a:t>
              </a:r>
              <a:r>
                <a:rPr lang="zh-CN" altLang="en-US" sz="2800" b="1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+mn-ea"/>
                </a:rPr>
                <a:t>实践</a:t>
              </a:r>
              <a:endParaRPr lang="zh-CN" altLang="en-US" sz="28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" name="TextBox 88"/>
            <p:cNvSpPr txBox="1"/>
            <p:nvPr/>
          </p:nvSpPr>
          <p:spPr>
            <a:xfrm>
              <a:off x="5645865" y="3157160"/>
              <a:ext cx="4134465" cy="351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+mn-ea"/>
                </a:rPr>
                <a:t>大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+mn-ea"/>
                </a:rPr>
                <a:t>数据应用的问题与优化</a:t>
              </a:r>
              <a:endParaRPr lang="zh-CN" altLang="en-US" sz="28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TextBox 89"/>
            <p:cNvSpPr txBox="1"/>
            <p:nvPr/>
          </p:nvSpPr>
          <p:spPr>
            <a:xfrm>
              <a:off x="5645865" y="3752692"/>
              <a:ext cx="2940228" cy="351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  <a:latin typeface="+mn-ea"/>
                </a:rPr>
                <a:t>Spark</a:t>
              </a:r>
              <a:r>
                <a:rPr lang="zh-CN" altLang="en-US" sz="2800" b="1" dirty="0">
                  <a:solidFill>
                    <a:schemeClr val="bg1"/>
                  </a:solidFill>
                  <a:latin typeface="+mn-ea"/>
                </a:rPr>
                <a:t>大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+mn-ea"/>
                </a:rPr>
                <a:t>数据畅想</a:t>
              </a:r>
              <a:endParaRPr lang="zh-CN" altLang="en-US" sz="28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810" y="451951"/>
            <a:ext cx="17335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685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266329" y="417250"/>
            <a:ext cx="3960622" cy="616717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57200" y="510747"/>
            <a:ext cx="3769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+mn-ea"/>
              </a:rPr>
              <a:t>Spark </a:t>
            </a:r>
            <a:r>
              <a:rPr lang="en-US" altLang="zh-CN" sz="2800" b="1" dirty="0" err="1">
                <a:solidFill>
                  <a:schemeClr val="bg1"/>
                </a:solidFill>
                <a:latin typeface="+mn-ea"/>
              </a:rPr>
              <a:t>Mllib</a:t>
            </a:r>
            <a:r>
              <a:rPr lang="en-US" altLang="zh-CN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整体</a:t>
            </a:r>
            <a:r>
              <a:rPr lang="zh-CN" altLang="en-US" sz="2800" b="1" dirty="0" smtClean="0">
                <a:solidFill>
                  <a:schemeClr val="bg1"/>
                </a:solidFill>
                <a:latin typeface="+mn-ea"/>
              </a:rPr>
              <a:t>介绍</a:t>
            </a: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92996"/>
              </p:ext>
            </p:extLst>
          </p:nvPr>
        </p:nvGraphicFramePr>
        <p:xfrm>
          <a:off x="538610" y="1190846"/>
          <a:ext cx="8126926" cy="5542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9203"/>
                <a:gridCol w="4657723"/>
              </a:tblGrid>
              <a:tr h="4397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"/>
                          <a:ea typeface="微软雅黑"/>
                          <a:cs typeface="微软雅黑"/>
                        </a:rPr>
                        <a:t>类型</a:t>
                      </a:r>
                      <a:endParaRPr lang="zh-CN" altLang="en-US" sz="20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"/>
                          <a:ea typeface="微软雅黑"/>
                          <a:cs typeface="微软雅黑"/>
                        </a:rPr>
                        <a:t>算法</a:t>
                      </a:r>
                      <a:endParaRPr lang="zh-CN" altLang="en-US" sz="20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anchor="ctr"/>
                </a:tc>
              </a:tr>
              <a:tr h="949997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微软雅黑"/>
                          <a:ea typeface="微软雅黑"/>
                          <a:cs typeface="微软雅黑"/>
                        </a:rPr>
                        <a:t>Basic Statistics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/>
                          <a:ea typeface="微软雅黑"/>
                          <a:cs typeface="微软雅黑"/>
                        </a:rPr>
                        <a:t>summary statistics</a:t>
                      </a:r>
                    </a:p>
                    <a:p>
                      <a:pPr algn="ctr"/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Pearson/Chi-square </a:t>
                      </a:r>
                      <a:r>
                        <a:rPr lang="en-US" altLang="zh-CN" sz="1200" dirty="0" smtClean="0">
                          <a:latin typeface="微软雅黑"/>
                          <a:ea typeface="微软雅黑"/>
                          <a:cs typeface="微软雅黑"/>
                        </a:rPr>
                        <a:t>Correlations</a:t>
                      </a:r>
                    </a:p>
                    <a:p>
                      <a:pPr algn="ctr"/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kernel density estimation</a:t>
                      </a:r>
                    </a:p>
                    <a:p>
                      <a:pPr algn="ctr"/>
                      <a:r>
                        <a:rPr lang="en-US" altLang="zh-CN" sz="1200" dirty="0" smtClean="0">
                          <a:latin typeface="微软雅黑"/>
                          <a:ea typeface="微软雅黑"/>
                          <a:cs typeface="微软雅黑"/>
                        </a:rPr>
                        <a:t>stratified sampling</a:t>
                      </a:r>
                    </a:p>
                    <a:p>
                      <a:pPr algn="ctr"/>
                      <a:r>
                        <a:rPr lang="en-US" altLang="zh-CN" sz="1200" dirty="0" smtClean="0">
                          <a:latin typeface="微软雅黑"/>
                          <a:ea typeface="微软雅黑"/>
                          <a:cs typeface="微软雅黑"/>
                        </a:rPr>
                        <a:t>hypothesis testing</a:t>
                      </a:r>
                    </a:p>
                  </a:txBody>
                  <a:tcPr anchor="ctr"/>
                </a:tc>
              </a:tr>
              <a:tr h="1203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微软雅黑"/>
                          <a:ea typeface="微软雅黑"/>
                          <a:cs typeface="微软雅黑"/>
                        </a:rPr>
                        <a:t>Classification and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/>
                          <a:ea typeface="微软雅黑"/>
                          <a:cs typeface="微软雅黑"/>
                        </a:rPr>
                        <a:t>linear models (SVMs, logistics</a:t>
                      </a:r>
                      <a:r>
                        <a:rPr lang="en-US" altLang="zh-CN" sz="1200" baseline="0" dirty="0" smtClean="0">
                          <a:latin typeface="微软雅黑"/>
                          <a:ea typeface="微软雅黑"/>
                          <a:cs typeface="微软雅黑"/>
                        </a:rPr>
                        <a:t> regression,</a:t>
                      </a:r>
                      <a:r>
                        <a:rPr lang="en-US" altLang="zh-CN" sz="1200" dirty="0" smtClean="0">
                          <a:latin typeface="微软雅黑"/>
                          <a:ea typeface="微软雅黑"/>
                          <a:cs typeface="微软雅黑"/>
                        </a:rPr>
                        <a:t> linear regression)</a:t>
                      </a:r>
                    </a:p>
                    <a:p>
                      <a:pPr algn="ctr"/>
                      <a:r>
                        <a:rPr lang="en-US" altLang="zh-CN" sz="1200" dirty="0" smtClean="0">
                          <a:latin typeface="微软雅黑"/>
                          <a:ea typeface="微软雅黑"/>
                          <a:cs typeface="微软雅黑"/>
                        </a:rPr>
                        <a:t>naive Bayes</a:t>
                      </a:r>
                    </a:p>
                    <a:p>
                      <a:pPr algn="ctr"/>
                      <a:r>
                        <a:rPr lang="en-US" altLang="zh-CN" sz="1200" dirty="0" smtClean="0">
                          <a:latin typeface="微软雅黑"/>
                          <a:ea typeface="微软雅黑"/>
                          <a:cs typeface="微软雅黑"/>
                        </a:rPr>
                        <a:t>decision trees</a:t>
                      </a:r>
                    </a:p>
                    <a:p>
                      <a:pPr algn="ctr"/>
                      <a:r>
                        <a:rPr lang="en-US" altLang="zh-CN" sz="1200" dirty="0" smtClean="0">
                          <a:latin typeface="微软雅黑"/>
                          <a:ea typeface="微软雅黑"/>
                          <a:cs typeface="微软雅黑"/>
                        </a:rPr>
                        <a:t>Random Forests</a:t>
                      </a:r>
                    </a:p>
                    <a:p>
                      <a:pPr algn="ctr"/>
                      <a:r>
                        <a:rPr lang="en-US" altLang="zh-CN" sz="1200" dirty="0" smtClean="0">
                          <a:latin typeface="微软雅黑"/>
                          <a:ea typeface="微软雅黑"/>
                          <a:cs typeface="微软雅黑"/>
                        </a:rPr>
                        <a:t>Gradient-Boosted Trees</a:t>
                      </a:r>
                    </a:p>
                    <a:p>
                      <a:pPr algn="ctr"/>
                      <a:endParaRPr lang="en-US" altLang="zh-CN" sz="1200" dirty="0" smtClean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anchor="ctr"/>
                </a:tc>
              </a:tr>
              <a:tr h="44352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微软雅黑"/>
                          <a:ea typeface="微软雅黑"/>
                          <a:cs typeface="微软雅黑"/>
                        </a:rPr>
                        <a:t>Collaborative Filtering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微软雅黑"/>
                          <a:ea typeface="微软雅黑"/>
                          <a:cs typeface="微软雅黑"/>
                        </a:rPr>
                        <a:t>alternating least squares (ALS),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FP tree</a:t>
                      </a:r>
                    </a:p>
                  </a:txBody>
                  <a:tcPr anchor="ctr"/>
                </a:tc>
              </a:tr>
              <a:tr h="31666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微软雅黑"/>
                          <a:ea typeface="微软雅黑"/>
                          <a:cs typeface="微软雅黑"/>
                        </a:rPr>
                        <a:t>Clustering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微软雅黑"/>
                          <a:ea typeface="微软雅黑"/>
                          <a:cs typeface="微软雅黑"/>
                        </a:rPr>
                        <a:t>k-means, GMM,</a:t>
                      </a:r>
                      <a:r>
                        <a:rPr lang="en-US" altLang="zh-CN" sz="1200" baseline="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PIC(power iteration cluster)</a:t>
                      </a:r>
                    </a:p>
                  </a:txBody>
                  <a:tcPr anchor="ctr"/>
                </a:tc>
              </a:tr>
              <a:tr h="44352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微软雅黑"/>
                          <a:ea typeface="微软雅黑"/>
                          <a:cs typeface="微软雅黑"/>
                        </a:rPr>
                        <a:t>Dimensionality Reduction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/>
                          <a:ea typeface="微软雅黑"/>
                          <a:cs typeface="微软雅黑"/>
                        </a:rPr>
                        <a:t>SVD,</a:t>
                      </a:r>
                      <a:r>
                        <a:rPr lang="zh-CN" altLang="en-US" sz="12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200" dirty="0" smtClean="0">
                          <a:latin typeface="微软雅黑"/>
                          <a:ea typeface="微软雅黑"/>
                          <a:cs typeface="微软雅黑"/>
                        </a:rPr>
                        <a:t>PCA</a:t>
                      </a:r>
                    </a:p>
                  </a:txBody>
                  <a:tcPr anchor="ctr"/>
                </a:tc>
              </a:tr>
              <a:tr h="52777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微软雅黑"/>
                          <a:ea typeface="微软雅黑"/>
                          <a:cs typeface="微软雅黑"/>
                        </a:rPr>
                        <a:t>Feature extraction and Transformation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/>
                          <a:ea typeface="微软雅黑"/>
                          <a:cs typeface="微软雅黑"/>
                        </a:rPr>
                        <a:t>Normalizer,</a:t>
                      </a:r>
                      <a:r>
                        <a:rPr lang="zh-CN" altLang="en-US" sz="12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200" dirty="0" smtClean="0">
                          <a:latin typeface="微软雅黑"/>
                          <a:ea typeface="微软雅黑"/>
                          <a:cs typeface="微软雅黑"/>
                        </a:rPr>
                        <a:t>Standard Scaler</a:t>
                      </a:r>
                      <a:endParaRPr lang="zh-CN" altLang="en-US" sz="12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anchor="ctr"/>
                </a:tc>
              </a:tr>
              <a:tr h="52777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微软雅黑"/>
                          <a:ea typeface="微软雅黑"/>
                          <a:cs typeface="微软雅黑"/>
                        </a:rPr>
                        <a:t>Text</a:t>
                      </a:r>
                      <a:r>
                        <a:rPr lang="en-US" altLang="zh-CN" sz="1200" baseline="0" dirty="0" smtClean="0">
                          <a:latin typeface="微软雅黑"/>
                          <a:ea typeface="微软雅黑"/>
                          <a:cs typeface="微软雅黑"/>
                        </a:rPr>
                        <a:t> Analysis</a:t>
                      </a:r>
                      <a:endParaRPr lang="en-US" altLang="zh-CN" sz="1200" dirty="0" smtClean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/>
                          <a:ea typeface="微软雅黑"/>
                          <a:cs typeface="微软雅黑"/>
                        </a:rPr>
                        <a:t>TF-IDF,</a:t>
                      </a:r>
                      <a:r>
                        <a:rPr lang="zh-CN" altLang="en-US" sz="1200" dirty="0" smtClean="0">
                          <a:latin typeface="微软雅黑"/>
                          <a:ea typeface="微软雅黑"/>
                          <a:cs typeface="微软雅黑"/>
                        </a:rPr>
                        <a:t>  </a:t>
                      </a:r>
                      <a:r>
                        <a:rPr lang="en-US" altLang="zh-CN" sz="1200" dirty="0" smtClean="0">
                          <a:latin typeface="微软雅黑"/>
                          <a:ea typeface="微软雅黑"/>
                          <a:cs typeface="微软雅黑"/>
                        </a:rPr>
                        <a:t>Word2Vec</a:t>
                      </a:r>
                      <a:endParaRPr lang="zh-CN" altLang="en-US" sz="12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anchor="ctr"/>
                </a:tc>
              </a:tr>
              <a:tr h="63360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微软雅黑"/>
                          <a:ea typeface="微软雅黑"/>
                          <a:cs typeface="微软雅黑"/>
                        </a:rPr>
                        <a:t>Optimization (developer)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/>
                          <a:ea typeface="微软雅黑"/>
                          <a:cs typeface="微软雅黑"/>
                        </a:rPr>
                        <a:t>stochastic gradient descent(SGD)</a:t>
                      </a:r>
                    </a:p>
                    <a:p>
                      <a:pPr algn="ctr"/>
                      <a:r>
                        <a:rPr lang="en-US" altLang="zh-CN" sz="1200" dirty="0" smtClean="0">
                          <a:latin typeface="微软雅黑"/>
                          <a:ea typeface="微软雅黑"/>
                          <a:cs typeface="微软雅黑"/>
                        </a:rPr>
                        <a:t>limited-memory BFGS (L-BFGS)</a:t>
                      </a:r>
                      <a:endParaRPr lang="zh-CN" altLang="en-US" sz="1200" dirty="0" smtClean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圆角矩形标注 5"/>
          <p:cNvSpPr/>
          <p:nvPr/>
        </p:nvSpPr>
        <p:spPr>
          <a:xfrm>
            <a:off x="9835117" y="395985"/>
            <a:ext cx="1988288" cy="1558946"/>
          </a:xfrm>
          <a:prstGeom prst="wedgeRoundRectCallout">
            <a:avLst>
              <a:gd name="adj1" fmla="val -111065"/>
              <a:gd name="adj2" fmla="val 57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主要应用在</a:t>
            </a:r>
            <a:endParaRPr lang="en-US" altLang="zh-CN" dirty="0" smtClean="0"/>
          </a:p>
          <a:p>
            <a:pPr algn="ctr"/>
            <a:r>
              <a:rPr lang="zh-CN" altLang="en-US" b="1" dirty="0" smtClean="0">
                <a:solidFill>
                  <a:srgbClr val="C00000"/>
                </a:solidFill>
              </a:rPr>
              <a:t>数据分析</a:t>
            </a:r>
            <a:r>
              <a:rPr lang="zh-CN" altLang="en-US" dirty="0"/>
              <a:t>场景</a:t>
            </a:r>
            <a:endParaRPr lang="zh-CN" altLang="en-US" dirty="0"/>
          </a:p>
        </p:txBody>
      </p:sp>
      <p:sp>
        <p:nvSpPr>
          <p:cNvPr id="8" name="圆角矩形标注 7"/>
          <p:cNvSpPr/>
          <p:nvPr/>
        </p:nvSpPr>
        <p:spPr>
          <a:xfrm>
            <a:off x="9835117" y="1954931"/>
            <a:ext cx="1988288" cy="1554438"/>
          </a:xfrm>
          <a:prstGeom prst="wedgeRoundRectCallout">
            <a:avLst>
              <a:gd name="adj1" fmla="val -111065"/>
              <a:gd name="adj2" fmla="val 57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主要应用在</a:t>
            </a:r>
            <a:endParaRPr lang="en-US" altLang="zh-CN" dirty="0" smtClean="0"/>
          </a:p>
          <a:p>
            <a:pPr algn="ctr"/>
            <a:r>
              <a:rPr lang="zh-CN" altLang="en-US" b="1" dirty="0" smtClean="0">
                <a:solidFill>
                  <a:srgbClr val="C00000"/>
                </a:solidFill>
              </a:rPr>
              <a:t>分类</a:t>
            </a:r>
            <a:r>
              <a:rPr lang="zh-CN" altLang="en-US" b="1" dirty="0">
                <a:solidFill>
                  <a:srgbClr val="C00000"/>
                </a:solidFill>
              </a:rPr>
              <a:t>问题</a:t>
            </a:r>
            <a:r>
              <a:rPr lang="zh-CN" altLang="en-US" b="1" dirty="0" smtClean="0">
                <a:solidFill>
                  <a:srgbClr val="C00000"/>
                </a:solidFill>
              </a:rPr>
              <a:t>和回归拟合</a:t>
            </a:r>
            <a:r>
              <a:rPr lang="zh-CN" altLang="en-US" dirty="0" smtClean="0"/>
              <a:t>场景，是机器学习最常用的两种算法类型</a:t>
            </a:r>
            <a:endParaRPr lang="zh-CN" altLang="en-US" dirty="0"/>
          </a:p>
        </p:txBody>
      </p:sp>
      <p:sp>
        <p:nvSpPr>
          <p:cNvPr id="9" name="圆角矩形标注 8"/>
          <p:cNvSpPr/>
          <p:nvPr/>
        </p:nvSpPr>
        <p:spPr>
          <a:xfrm>
            <a:off x="9835117" y="3585257"/>
            <a:ext cx="2076893" cy="603971"/>
          </a:xfrm>
          <a:prstGeom prst="wedgeRoundRectCallout">
            <a:avLst>
              <a:gd name="adj1" fmla="val -102161"/>
              <a:gd name="adj2" fmla="val 424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最经典场景是</a:t>
            </a:r>
            <a:endParaRPr lang="en-US" altLang="zh-CN" dirty="0" smtClean="0"/>
          </a:p>
          <a:p>
            <a:pPr algn="ctr"/>
            <a:r>
              <a:rPr lang="zh-CN" altLang="en-US" b="1" dirty="0" smtClean="0">
                <a:solidFill>
                  <a:srgbClr val="C00000"/>
                </a:solidFill>
              </a:rPr>
              <a:t>关联推荐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9923722" y="4446494"/>
            <a:ext cx="1988288" cy="1554438"/>
          </a:xfrm>
          <a:prstGeom prst="wedgeRoundRectCallout">
            <a:avLst>
              <a:gd name="adj1" fmla="val -112669"/>
              <a:gd name="adj2" fmla="val -520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主要应用在</a:t>
            </a:r>
            <a:endParaRPr lang="en-US" altLang="zh-CN" dirty="0" smtClean="0"/>
          </a:p>
          <a:p>
            <a:pPr algn="ctr"/>
            <a:r>
              <a:rPr lang="zh-CN" altLang="en-US" b="1" dirty="0" smtClean="0">
                <a:solidFill>
                  <a:srgbClr val="C00000"/>
                </a:solidFill>
              </a:rPr>
              <a:t>社群划分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algn="ctr"/>
            <a:r>
              <a:rPr lang="zh-CN" altLang="en-US" dirty="0"/>
              <a:t>场景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1066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平行四边形 76"/>
          <p:cNvSpPr/>
          <p:nvPr/>
        </p:nvSpPr>
        <p:spPr>
          <a:xfrm>
            <a:off x="266329" y="417250"/>
            <a:ext cx="4847931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443883" y="510747"/>
            <a:ext cx="4567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基于</a:t>
            </a:r>
            <a:r>
              <a:rPr lang="en-US" altLang="zh-CN" sz="2800" dirty="0" err="1">
                <a:solidFill>
                  <a:schemeClr val="bg1"/>
                </a:solidFill>
              </a:rPr>
              <a:t>Mllib</a:t>
            </a:r>
            <a:r>
              <a:rPr lang="zh-CN" altLang="en-US" sz="2800" dirty="0">
                <a:solidFill>
                  <a:schemeClr val="bg1"/>
                </a:solidFill>
              </a:rPr>
              <a:t>的个性化</a:t>
            </a:r>
            <a:r>
              <a:rPr lang="zh-CN" altLang="en-US" sz="2800" dirty="0" smtClean="0">
                <a:solidFill>
                  <a:schemeClr val="bg1"/>
                </a:solidFill>
              </a:rPr>
              <a:t>推荐案例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AutoShape 4" descr="https://smartmail.alibaba-inc.com/attachment/downloadex?ri=%2Falimail%2FinternalLinks%2FrefreshToken&amp;o=1&amp;et=normal&amp;f=5f4eaade-6216-41b6-9adb-fcc9b9e030ac&amp;e=hz_zongxiong.lzx%40alibaba.alibaba-inc.com&amp;n=image001.png&amp;m=103_0%3ADzzzzyf94lo%24imap%3A----2lQ14zT&amp;ext=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212456" y="1837245"/>
            <a:ext cx="7655442" cy="48462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584D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4063405" y="5672921"/>
            <a:ext cx="5071730" cy="946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基于</a:t>
            </a:r>
            <a:r>
              <a:rPr lang="en-US" altLang="zh-CN" dirty="0" smtClean="0"/>
              <a:t>Spark </a:t>
            </a:r>
            <a:r>
              <a:rPr lang="en-US" altLang="zh-CN" dirty="0" err="1" smtClean="0"/>
              <a:t>Mlib</a:t>
            </a:r>
            <a:r>
              <a:rPr lang="zh-CN" altLang="en-US" dirty="0" smtClean="0"/>
              <a:t>特征抽取</a:t>
            </a:r>
            <a:r>
              <a:rPr lang="en-US" altLang="zh-CN" dirty="0"/>
              <a:t>,</a:t>
            </a:r>
            <a:r>
              <a:rPr lang="en-US" altLang="zh-CN" dirty="0" smtClean="0"/>
              <a:t> </a:t>
            </a:r>
            <a:r>
              <a:rPr lang="zh-CN" altLang="en-US" dirty="0"/>
              <a:t>建立</a:t>
            </a:r>
            <a:r>
              <a:rPr lang="zh-CN" altLang="en-US" dirty="0" smtClean="0"/>
              <a:t>精品池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2943073" y="5672921"/>
            <a:ext cx="971476" cy="946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</a:rPr>
              <a:t>Data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063405" y="4622068"/>
            <a:ext cx="5071730" cy="946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根据用户</a:t>
            </a:r>
            <a:r>
              <a:rPr lang="en-US" altLang="zh-CN" dirty="0" smtClean="0"/>
              <a:t>match </a:t>
            </a:r>
            <a:r>
              <a:rPr lang="zh-CN" altLang="en-US" dirty="0" smtClean="0"/>
              <a:t>潜在喜欢精品</a:t>
            </a:r>
            <a:r>
              <a:rPr lang="en-US" altLang="zh-CN" dirty="0" smtClean="0"/>
              <a:t>list</a:t>
            </a:r>
          </a:p>
          <a:p>
            <a:pPr algn="ctr"/>
            <a:r>
              <a:rPr lang="zh-CN" altLang="en-US" dirty="0" smtClean="0"/>
              <a:t>常用算法</a:t>
            </a:r>
            <a:r>
              <a:rPr lang="en-US" altLang="zh-CN" dirty="0" smtClean="0"/>
              <a:t>: </a:t>
            </a:r>
            <a:r>
              <a:rPr lang="zh-CN" altLang="en-US" dirty="0" smtClean="0"/>
              <a:t>偏好相似</a:t>
            </a:r>
            <a:r>
              <a:rPr lang="en-US" altLang="zh-CN" dirty="0" smtClean="0"/>
              <a:t>,</a:t>
            </a:r>
            <a:r>
              <a:rPr lang="zh-CN" altLang="en-US" dirty="0" smtClean="0"/>
              <a:t>用户人群划分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2943073" y="4622068"/>
            <a:ext cx="971476" cy="946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Match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063405" y="3547973"/>
            <a:ext cx="5071730" cy="946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对用户潜在喜欢精品</a:t>
            </a:r>
            <a:r>
              <a:rPr lang="en-US" altLang="zh-CN" dirty="0" smtClean="0"/>
              <a:t>List </a:t>
            </a:r>
            <a:r>
              <a:rPr lang="zh-CN" altLang="en-US" dirty="0" smtClean="0"/>
              <a:t>打分排序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常用模型</a:t>
            </a:r>
            <a:r>
              <a:rPr lang="en-US" altLang="zh-CN" dirty="0" smtClean="0"/>
              <a:t>:</a:t>
            </a:r>
            <a:r>
              <a:rPr lang="zh-CN" altLang="en-US" dirty="0" smtClean="0"/>
              <a:t>偏好打分模型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2943073" y="3547973"/>
            <a:ext cx="971476" cy="946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Rank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063405" y="1988739"/>
            <a:ext cx="5071730" cy="946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2943073" y="1988739"/>
            <a:ext cx="971476" cy="946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Scene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4296437" y="2137597"/>
            <a:ext cx="999461" cy="712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猜你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喜欢</a:t>
            </a:r>
            <a:endParaRPr lang="zh-CN" altLang="en-US" dirty="0"/>
          </a:p>
        </p:txBody>
      </p:sp>
      <p:sp>
        <p:nvSpPr>
          <p:cNvPr id="41" name="圆角矩形 40"/>
          <p:cNvSpPr/>
          <p:nvPr/>
        </p:nvSpPr>
        <p:spPr>
          <a:xfrm>
            <a:off x="5465135" y="2137597"/>
            <a:ext cx="1265274" cy="712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理财风险定级推荐</a:t>
            </a:r>
            <a:endParaRPr lang="zh-CN" altLang="en-US" dirty="0"/>
          </a:p>
        </p:txBody>
      </p:sp>
      <p:sp>
        <p:nvSpPr>
          <p:cNvPr id="42" name="圆角矩形 41"/>
          <p:cNvSpPr/>
          <p:nvPr/>
        </p:nvSpPr>
        <p:spPr>
          <a:xfrm>
            <a:off x="6879259" y="2137597"/>
            <a:ext cx="999461" cy="712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音乐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推荐</a:t>
            </a:r>
            <a:endParaRPr lang="zh-CN" altLang="en-US" dirty="0"/>
          </a:p>
        </p:txBody>
      </p:sp>
      <p:sp>
        <p:nvSpPr>
          <p:cNvPr id="19" name="下箭头 18"/>
          <p:cNvSpPr/>
          <p:nvPr/>
        </p:nvSpPr>
        <p:spPr>
          <a:xfrm flipV="1">
            <a:off x="6099539" y="2936599"/>
            <a:ext cx="297711" cy="6113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428483" y="3176507"/>
            <a:ext cx="1376034" cy="329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/>
              <a:t>Sofa</a:t>
            </a:r>
            <a:r>
              <a:rPr lang="zh-CN" altLang="en-US" sz="1000" dirty="0" smtClean="0"/>
              <a:t>等 </a:t>
            </a:r>
            <a:r>
              <a:rPr lang="en-US" altLang="zh-CN" sz="1000" dirty="0" smtClean="0"/>
              <a:t>RESTful</a:t>
            </a:r>
            <a:r>
              <a:rPr lang="zh-CN" altLang="en-US" sz="1000" dirty="0" smtClean="0"/>
              <a:t>接口</a:t>
            </a:r>
            <a:endParaRPr lang="zh-CN" altLang="en-US" sz="1000" dirty="0"/>
          </a:p>
        </p:txBody>
      </p:sp>
      <p:sp>
        <p:nvSpPr>
          <p:cNvPr id="46" name="右弧形箭头 45"/>
          <p:cNvSpPr/>
          <p:nvPr/>
        </p:nvSpPr>
        <p:spPr>
          <a:xfrm>
            <a:off x="9219312" y="2493787"/>
            <a:ext cx="531628" cy="3815316"/>
          </a:xfrm>
          <a:prstGeom prst="curvedLeft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987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19" grpId="0" animBg="1"/>
      <p:bldP spid="20" grpId="0" animBg="1"/>
      <p:bldP spid="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平行四边形 29"/>
          <p:cNvSpPr/>
          <p:nvPr/>
        </p:nvSpPr>
        <p:spPr>
          <a:xfrm>
            <a:off x="266329" y="417250"/>
            <a:ext cx="5081847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77"/>
          <p:cNvSpPr txBox="1"/>
          <p:nvPr/>
        </p:nvSpPr>
        <p:spPr>
          <a:xfrm>
            <a:off x="355104" y="479969"/>
            <a:ext cx="524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基于</a:t>
            </a:r>
            <a:r>
              <a:rPr lang="en-US" altLang="zh-CN" sz="3200" dirty="0">
                <a:solidFill>
                  <a:schemeClr val="bg1"/>
                </a:solidFill>
              </a:rPr>
              <a:t>Spark</a:t>
            </a:r>
            <a:r>
              <a:rPr lang="zh-CN" altLang="en-US" sz="3200" dirty="0">
                <a:solidFill>
                  <a:schemeClr val="bg1"/>
                </a:solidFill>
              </a:rPr>
              <a:t>的离线</a:t>
            </a:r>
            <a:r>
              <a:rPr lang="zh-CN" altLang="en-US" sz="3200" dirty="0" smtClean="0">
                <a:solidFill>
                  <a:schemeClr val="bg1"/>
                </a:solidFill>
              </a:rPr>
              <a:t>在线</a:t>
            </a:r>
            <a:r>
              <a:rPr lang="zh-CN" altLang="en-US" sz="3200" dirty="0">
                <a:solidFill>
                  <a:schemeClr val="bg1"/>
                </a:solidFill>
              </a:rPr>
              <a:t>案例</a:t>
            </a:r>
          </a:p>
        </p:txBody>
      </p:sp>
      <p:pic>
        <p:nvPicPr>
          <p:cNvPr id="1026" name="Picture 2" descr="arrow two left right32PX  PNG ICO 图标下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36525"/>
            <a:ext cx="30480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1331920" y="1726014"/>
            <a:ext cx="9835116" cy="50504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罐形 4"/>
          <p:cNvSpPr/>
          <p:nvPr/>
        </p:nvSpPr>
        <p:spPr>
          <a:xfrm>
            <a:off x="3494284" y="5818898"/>
            <a:ext cx="1143000" cy="66322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ODPS</a:t>
            </a:r>
            <a:endParaRPr kumimoji="1" lang="zh-CN" altLang="en-US" dirty="0"/>
          </a:p>
        </p:txBody>
      </p:sp>
      <p:sp>
        <p:nvSpPr>
          <p:cNvPr id="54" name="罐形 5"/>
          <p:cNvSpPr/>
          <p:nvPr/>
        </p:nvSpPr>
        <p:spPr>
          <a:xfrm>
            <a:off x="4987240" y="5818898"/>
            <a:ext cx="1143000" cy="66322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YARN</a:t>
            </a:r>
            <a:endParaRPr kumimoji="1" lang="en-US" altLang="zh-CN" dirty="0" smtClean="0"/>
          </a:p>
        </p:txBody>
      </p:sp>
      <p:sp>
        <p:nvSpPr>
          <p:cNvPr id="55" name="罐形 6"/>
          <p:cNvSpPr/>
          <p:nvPr/>
        </p:nvSpPr>
        <p:spPr>
          <a:xfrm>
            <a:off x="6426573" y="5818898"/>
            <a:ext cx="1143000" cy="66322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HBASE</a:t>
            </a:r>
            <a:endParaRPr kumimoji="1" lang="zh-CN" altLang="en-US" dirty="0"/>
          </a:p>
        </p:txBody>
      </p:sp>
      <p:sp>
        <p:nvSpPr>
          <p:cNvPr id="56" name="罐形 7"/>
          <p:cNvSpPr/>
          <p:nvPr/>
        </p:nvSpPr>
        <p:spPr>
          <a:xfrm>
            <a:off x="7848973" y="5818898"/>
            <a:ext cx="1143000" cy="66322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TAIR</a:t>
            </a:r>
            <a:endParaRPr kumimoji="1" lang="zh-CN" altLang="en-US" dirty="0"/>
          </a:p>
        </p:txBody>
      </p:sp>
      <p:sp>
        <p:nvSpPr>
          <p:cNvPr id="57" name="圆角矩形 56"/>
          <p:cNvSpPr/>
          <p:nvPr/>
        </p:nvSpPr>
        <p:spPr>
          <a:xfrm>
            <a:off x="3978297" y="3817089"/>
            <a:ext cx="1738488" cy="13264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en-US" altLang="zh-CN" b="1" dirty="0" smtClean="0"/>
              <a:t>Avatar</a:t>
            </a:r>
            <a:endParaRPr kumimoji="1" lang="zh-CN" altLang="en-US" b="1" dirty="0"/>
          </a:p>
        </p:txBody>
      </p:sp>
      <p:sp>
        <p:nvSpPr>
          <p:cNvPr id="58" name="圆角矩形 57"/>
          <p:cNvSpPr/>
          <p:nvPr/>
        </p:nvSpPr>
        <p:spPr>
          <a:xfrm>
            <a:off x="4401629" y="4289812"/>
            <a:ext cx="1199445" cy="663222"/>
          </a:xfrm>
          <a:prstGeom prst="roundRect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MLLib</a:t>
            </a:r>
            <a:endParaRPr kumimoji="1" lang="zh-CN" altLang="en-US" b="1" dirty="0"/>
          </a:p>
        </p:txBody>
      </p:sp>
      <p:sp>
        <p:nvSpPr>
          <p:cNvPr id="59" name="圆角矩形 58"/>
          <p:cNvSpPr/>
          <p:nvPr/>
        </p:nvSpPr>
        <p:spPr>
          <a:xfrm>
            <a:off x="6845669" y="3817089"/>
            <a:ext cx="1690511" cy="13264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en-US" altLang="zh-CN" b="1" dirty="0" smtClean="0"/>
              <a:t>SMT</a:t>
            </a:r>
            <a:endParaRPr kumimoji="1" lang="zh-CN" altLang="en-US" b="1" dirty="0"/>
          </a:p>
        </p:txBody>
      </p:sp>
      <p:sp>
        <p:nvSpPr>
          <p:cNvPr id="60" name="圆角矩形 59"/>
          <p:cNvSpPr/>
          <p:nvPr/>
        </p:nvSpPr>
        <p:spPr>
          <a:xfrm>
            <a:off x="7053823" y="4289812"/>
            <a:ext cx="1394170" cy="663222"/>
          </a:xfrm>
          <a:prstGeom prst="roundRect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Spark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Streaming</a:t>
            </a:r>
            <a:endParaRPr kumimoji="1" lang="zh-CN" altLang="en-US" b="1" dirty="0"/>
          </a:p>
        </p:txBody>
      </p:sp>
      <p:cxnSp>
        <p:nvCxnSpPr>
          <p:cNvPr id="61" name="直线箭头连接符 13"/>
          <p:cNvCxnSpPr>
            <a:stCxn id="57" idx="2"/>
          </p:cNvCxnSpPr>
          <p:nvPr/>
        </p:nvCxnSpPr>
        <p:spPr>
          <a:xfrm flipH="1">
            <a:off x="4253023" y="5143533"/>
            <a:ext cx="594518" cy="6753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14"/>
          <p:cNvCxnSpPr>
            <a:stCxn id="57" idx="2"/>
          </p:cNvCxnSpPr>
          <p:nvPr/>
        </p:nvCxnSpPr>
        <p:spPr>
          <a:xfrm>
            <a:off x="4847541" y="5143533"/>
            <a:ext cx="596329" cy="6753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17"/>
          <p:cNvCxnSpPr/>
          <p:nvPr/>
        </p:nvCxnSpPr>
        <p:spPr>
          <a:xfrm flipH="1">
            <a:off x="7134447" y="5143533"/>
            <a:ext cx="512695" cy="6753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20"/>
          <p:cNvCxnSpPr>
            <a:stCxn id="59" idx="2"/>
          </p:cNvCxnSpPr>
          <p:nvPr/>
        </p:nvCxnSpPr>
        <p:spPr>
          <a:xfrm>
            <a:off x="7690925" y="5143533"/>
            <a:ext cx="581205" cy="6753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肘形连接符 64"/>
          <p:cNvCxnSpPr>
            <a:stCxn id="53" idx="3"/>
            <a:endCxn id="55" idx="3"/>
          </p:cNvCxnSpPr>
          <p:nvPr/>
        </p:nvCxnSpPr>
        <p:spPr>
          <a:xfrm rot="16200000" flipH="1">
            <a:off x="5531928" y="5015975"/>
            <a:ext cx="12700" cy="2932289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肘形连接符 65"/>
          <p:cNvCxnSpPr>
            <a:stCxn id="53" idx="3"/>
            <a:endCxn id="56" idx="3"/>
          </p:cNvCxnSpPr>
          <p:nvPr/>
        </p:nvCxnSpPr>
        <p:spPr>
          <a:xfrm rot="16200000" flipH="1">
            <a:off x="6243128" y="4304775"/>
            <a:ext cx="12700" cy="4354689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文本框 33"/>
          <p:cNvSpPr txBox="1"/>
          <p:nvPr/>
        </p:nvSpPr>
        <p:spPr>
          <a:xfrm>
            <a:off x="2333382" y="41109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C00000"/>
                </a:solidFill>
                <a:latin typeface="Hiragino Sans GB W3"/>
                <a:ea typeface="Hiragino Sans GB W3"/>
                <a:cs typeface="Hiragino Sans GB W3"/>
              </a:rPr>
              <a:t>离线系统</a:t>
            </a:r>
            <a:endParaRPr kumimoji="1" lang="zh-CN" altLang="en-US" b="1" dirty="0">
              <a:solidFill>
                <a:srgbClr val="C00000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8" name="文本框 34"/>
          <p:cNvSpPr txBox="1"/>
          <p:nvPr/>
        </p:nvSpPr>
        <p:spPr>
          <a:xfrm>
            <a:off x="9394088" y="41051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C00000"/>
                </a:solidFill>
                <a:latin typeface="Hiragino Sans GB W3"/>
                <a:ea typeface="Hiragino Sans GB W3"/>
                <a:cs typeface="Hiragino Sans GB W3"/>
              </a:rPr>
              <a:t>准实时</a:t>
            </a:r>
            <a:endParaRPr kumimoji="1" lang="zh-CN" altLang="en-US" b="1" dirty="0">
              <a:solidFill>
                <a:srgbClr val="C00000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9" name="上箭头 68"/>
          <p:cNvSpPr/>
          <p:nvPr/>
        </p:nvSpPr>
        <p:spPr>
          <a:xfrm>
            <a:off x="7552618" y="3455584"/>
            <a:ext cx="279400" cy="36150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6654249" y="2764465"/>
            <a:ext cx="2073349" cy="691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在线部署</a:t>
            </a:r>
            <a:endParaRPr lang="zh-CN" altLang="en-US" dirty="0"/>
          </a:p>
        </p:txBody>
      </p:sp>
      <p:sp>
        <p:nvSpPr>
          <p:cNvPr id="71" name="矩形 70"/>
          <p:cNvSpPr/>
          <p:nvPr/>
        </p:nvSpPr>
        <p:spPr>
          <a:xfrm>
            <a:off x="3810866" y="2764467"/>
            <a:ext cx="2073349" cy="691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离线部署</a:t>
            </a:r>
            <a:endParaRPr lang="zh-CN" altLang="en-US" dirty="0"/>
          </a:p>
        </p:txBody>
      </p:sp>
      <p:sp>
        <p:nvSpPr>
          <p:cNvPr id="72" name="上箭头 71"/>
          <p:cNvSpPr/>
          <p:nvPr/>
        </p:nvSpPr>
        <p:spPr>
          <a:xfrm>
            <a:off x="4707840" y="3455581"/>
            <a:ext cx="279400" cy="3615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568" y="2869995"/>
            <a:ext cx="518160" cy="480060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3700130" y="1760537"/>
            <a:ext cx="5027468" cy="6424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应用层</a:t>
            </a:r>
          </a:p>
        </p:txBody>
      </p:sp>
      <p:sp>
        <p:nvSpPr>
          <p:cNvPr id="80" name="上箭头 79"/>
          <p:cNvSpPr/>
          <p:nvPr/>
        </p:nvSpPr>
        <p:spPr>
          <a:xfrm>
            <a:off x="7551223" y="2413595"/>
            <a:ext cx="279400" cy="36150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上箭头 80"/>
          <p:cNvSpPr/>
          <p:nvPr/>
        </p:nvSpPr>
        <p:spPr>
          <a:xfrm>
            <a:off x="4706445" y="2413592"/>
            <a:ext cx="279400" cy="3615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89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7" grpId="0"/>
      <p:bldP spid="68" grpId="0"/>
      <p:bldP spid="69" grpId="0" animBg="1"/>
      <p:bldP spid="70" grpId="0" animBg="1"/>
      <p:bldP spid="71" grpId="0" animBg="1"/>
      <p:bldP spid="72" grpId="0" animBg="1"/>
      <p:bldP spid="17" grpId="0" animBg="1"/>
      <p:bldP spid="80" grpId="0" animBg="1"/>
      <p:bldP spid="8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512"/>
          <p:cNvSpPr/>
          <p:nvPr/>
        </p:nvSpPr>
        <p:spPr>
          <a:xfrm>
            <a:off x="4603" y="0"/>
            <a:ext cx="12192000" cy="2527300"/>
          </a:xfrm>
          <a:prstGeom prst="rect">
            <a:avLst/>
          </a:prstGeom>
          <a:solidFill>
            <a:srgbClr val="159FD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05775" y="1392865"/>
            <a:ext cx="7732170" cy="5011832"/>
            <a:chOff x="445353" y="2344576"/>
            <a:chExt cx="4757602" cy="4190988"/>
          </a:xfrm>
        </p:grpSpPr>
        <p:sp>
          <p:nvSpPr>
            <p:cNvPr id="30" name="椭圆 29"/>
            <p:cNvSpPr/>
            <p:nvPr/>
          </p:nvSpPr>
          <p:spPr>
            <a:xfrm>
              <a:off x="445353" y="2344576"/>
              <a:ext cx="878682" cy="878682"/>
            </a:xfrm>
            <a:prstGeom prst="ellipse">
              <a:avLst/>
            </a:prstGeom>
            <a:solidFill>
              <a:srgbClr val="159F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/>
                <a:t>1</a:t>
              </a:r>
              <a:endParaRPr lang="zh-CN" altLang="en-US" sz="4400" dirty="0"/>
            </a:p>
          </p:txBody>
        </p:sp>
        <p:sp>
          <p:nvSpPr>
            <p:cNvPr id="31" name="椭圆 30"/>
            <p:cNvSpPr/>
            <p:nvPr/>
          </p:nvSpPr>
          <p:spPr>
            <a:xfrm>
              <a:off x="445353" y="3448678"/>
              <a:ext cx="878682" cy="878682"/>
            </a:xfrm>
            <a:prstGeom prst="ellipse">
              <a:avLst/>
            </a:prstGeom>
            <a:solidFill>
              <a:srgbClr val="FF5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/>
                <a:t>2</a:t>
              </a:r>
              <a:endParaRPr lang="zh-CN" altLang="en-US" sz="4400" dirty="0"/>
            </a:p>
          </p:txBody>
        </p:sp>
        <p:sp>
          <p:nvSpPr>
            <p:cNvPr id="37" name="椭圆 36"/>
            <p:cNvSpPr/>
            <p:nvPr/>
          </p:nvSpPr>
          <p:spPr>
            <a:xfrm>
              <a:off x="445353" y="4552780"/>
              <a:ext cx="878682" cy="878682"/>
            </a:xfrm>
            <a:prstGeom prst="ellipse">
              <a:avLst/>
            </a:prstGeom>
            <a:solidFill>
              <a:srgbClr val="159F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/>
                <a:t>3</a:t>
              </a:r>
              <a:endParaRPr lang="zh-CN" altLang="en-US" sz="4400" dirty="0"/>
            </a:p>
          </p:txBody>
        </p:sp>
        <p:sp>
          <p:nvSpPr>
            <p:cNvPr id="38" name="Rectangle 96"/>
            <p:cNvSpPr/>
            <p:nvPr/>
          </p:nvSpPr>
          <p:spPr>
            <a:xfrm>
              <a:off x="1440559" y="2659158"/>
              <a:ext cx="3762396" cy="4724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基于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Spark </a:t>
              </a:r>
              <a:r>
                <a:rPr lang="en-US" altLang="zh-CN" sz="1400" dirty="0" err="1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Mllib</a:t>
              </a:r>
              <a:r>
                <a:rPr lang="zh-CN" altLang="en-US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开发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分布式算法 </a:t>
              </a:r>
              <a:r>
                <a:rPr lang="zh-CN" altLang="en-US" sz="1400" b="1" dirty="0" smtClean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速度是基于</a:t>
              </a:r>
              <a:r>
                <a:rPr lang="en-US" altLang="zh-CN" sz="1400" b="1" dirty="0" smtClean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MPI</a:t>
              </a:r>
              <a:r>
                <a:rPr lang="en-US" altLang="zh-CN" sz="1400" b="1" dirty="0" smtClean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/MR</a:t>
              </a:r>
              <a:r>
                <a:rPr lang="zh-CN" altLang="en-US" sz="1400" b="1" dirty="0" smtClean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开发的</a:t>
              </a:r>
              <a:r>
                <a:rPr lang="en-US" altLang="zh-CN" sz="1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3</a:t>
              </a:r>
              <a:r>
                <a:rPr lang="zh-CN" altLang="en-US" sz="1400" b="1" dirty="0" smtClean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倍之多</a:t>
              </a:r>
              <a:endParaRPr lang="en-US" altLang="zh-CN" sz="14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  <a:p>
              <a:pPr marL="342900" indent="-342900">
                <a:buAutoNum type="arabicPeriod"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高效的内存计算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API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让算法工程师更加专注算法优化和算法设计</a:t>
              </a:r>
              <a:endPara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440558" y="2344576"/>
              <a:ext cx="753932" cy="2778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rgbClr val="159FDD"/>
                  </a:solidFill>
                </a:rPr>
                <a:t>高效开发</a:t>
              </a:r>
              <a:endParaRPr lang="zh-CN" altLang="en-US" sz="1400" dirty="0">
                <a:solidFill>
                  <a:srgbClr val="159FDD"/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1548219" y="2659158"/>
              <a:ext cx="665825" cy="0"/>
            </a:xfrm>
            <a:prstGeom prst="line">
              <a:avLst/>
            </a:prstGeom>
            <a:ln w="19050">
              <a:solidFill>
                <a:srgbClr val="159F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96"/>
            <p:cNvSpPr/>
            <p:nvPr/>
          </p:nvSpPr>
          <p:spPr>
            <a:xfrm>
              <a:off x="1440558" y="3763260"/>
              <a:ext cx="3419754" cy="4375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zh-CN" sz="1400" dirty="0" err="1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Mllib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能与生态组件自然混</a:t>
              </a:r>
              <a:r>
                <a:rPr lang="zh-CN" altLang="en-US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合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，</a:t>
              </a:r>
              <a:r>
                <a:rPr lang="zh-CN" altLang="en-US" sz="1400" dirty="0" smtClean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互斥反应比较小</a:t>
              </a:r>
              <a:endParaRPr lang="en-US" altLang="zh-CN" sz="1400" dirty="0" smtClean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  <a:p>
              <a:r>
                <a:rPr lang="en-US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2.    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一致性让用户上手</a:t>
              </a:r>
              <a:r>
                <a:rPr lang="en-US" altLang="zh-CN" sz="1400" dirty="0" err="1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Mllib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后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,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更容易上手</a:t>
              </a:r>
              <a:r>
                <a:rPr lang="zh-CN" altLang="en-US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其他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Spark 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生态组件</a:t>
              </a:r>
              <a:endPara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1440558" y="3448678"/>
              <a:ext cx="883262" cy="2778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rgbClr val="159FDD"/>
                  </a:solidFill>
                </a:rPr>
                <a:t>生态基因一致性</a:t>
              </a:r>
              <a:endParaRPr lang="zh-CN" altLang="en-US" sz="1400" dirty="0">
                <a:solidFill>
                  <a:srgbClr val="159FDD"/>
                </a:solidFill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1548219" y="3763260"/>
              <a:ext cx="665825" cy="0"/>
            </a:xfrm>
            <a:prstGeom prst="line">
              <a:avLst/>
            </a:prstGeom>
            <a:ln w="19050">
              <a:solidFill>
                <a:srgbClr val="159F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96"/>
            <p:cNvSpPr/>
            <p:nvPr/>
          </p:nvSpPr>
          <p:spPr>
            <a:xfrm>
              <a:off x="1440558" y="4867362"/>
              <a:ext cx="3419753" cy="4375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算法的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API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规范</a:t>
              </a:r>
              <a:r>
                <a:rPr lang="zh-CN" altLang="en-US" sz="1400" dirty="0" smtClean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非常适合人脑的建模思维</a:t>
              </a:r>
              <a:r>
                <a:rPr lang="en-US" altLang="zh-CN" sz="1400" dirty="0" smtClean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, </a:t>
              </a:r>
              <a:r>
                <a:rPr lang="zh-CN" altLang="en-US" sz="1400" dirty="0" smtClean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对用户的粘性非常大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endPara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  <a:p>
              <a:pPr marL="342900" indent="-342900">
                <a:buAutoNum type="arabicPeriod"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规范化让更多的爱好者热衷共享社区</a:t>
              </a:r>
              <a:endPara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440558" y="4552780"/>
              <a:ext cx="837589" cy="257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rgbClr val="159FDD"/>
                  </a:solidFill>
                </a:rPr>
                <a:t>规范的</a:t>
              </a:r>
              <a:r>
                <a:rPr lang="zh-CN" altLang="en-US" sz="1400" dirty="0" smtClean="0">
                  <a:solidFill>
                    <a:srgbClr val="159FDD"/>
                  </a:solidFill>
                </a:rPr>
                <a:t>算法</a:t>
              </a:r>
              <a:r>
                <a:rPr lang="en-US" altLang="zh-CN" sz="1400" dirty="0" smtClean="0">
                  <a:solidFill>
                    <a:srgbClr val="159FDD"/>
                  </a:solidFill>
                </a:rPr>
                <a:t>API</a:t>
              </a:r>
              <a:endParaRPr lang="zh-CN" altLang="en-US" sz="1400" dirty="0">
                <a:solidFill>
                  <a:srgbClr val="159FDD"/>
                </a:solidFill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1548219" y="4867362"/>
              <a:ext cx="665825" cy="0"/>
            </a:xfrm>
            <a:prstGeom prst="line">
              <a:avLst/>
            </a:prstGeom>
            <a:ln w="19050">
              <a:solidFill>
                <a:srgbClr val="159F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椭圆 51"/>
            <p:cNvSpPr/>
            <p:nvPr/>
          </p:nvSpPr>
          <p:spPr>
            <a:xfrm>
              <a:off x="445353" y="5656882"/>
              <a:ext cx="878682" cy="878682"/>
            </a:xfrm>
            <a:prstGeom prst="ellipse">
              <a:avLst/>
            </a:prstGeom>
            <a:solidFill>
              <a:srgbClr val="159F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/>
                <a:t>3</a:t>
              </a:r>
              <a:endParaRPr lang="zh-CN" altLang="en-US" sz="4400" dirty="0"/>
            </a:p>
          </p:txBody>
        </p:sp>
        <p:sp>
          <p:nvSpPr>
            <p:cNvPr id="53" name="Rectangle 96"/>
            <p:cNvSpPr/>
            <p:nvPr/>
          </p:nvSpPr>
          <p:spPr>
            <a:xfrm>
              <a:off x="1440559" y="5971464"/>
              <a:ext cx="2990414" cy="257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各类算法在企业使用中改进，并反馈给社区，促进社区繁荣</a:t>
              </a:r>
              <a:r>
                <a:rPr lang="en-US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 </a:t>
              </a:r>
              <a:endPara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440558" y="5656882"/>
              <a:ext cx="997374" cy="257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rgbClr val="159FDD"/>
                  </a:solidFill>
                </a:rPr>
                <a:t>健全算法</a:t>
              </a:r>
              <a:r>
                <a:rPr lang="zh-CN" altLang="en-US" sz="1400" dirty="0" smtClean="0">
                  <a:solidFill>
                    <a:srgbClr val="159FDD"/>
                  </a:solidFill>
                </a:rPr>
                <a:t>改进系统</a:t>
              </a:r>
              <a:endParaRPr lang="zh-CN" altLang="en-US" sz="1400" dirty="0">
                <a:solidFill>
                  <a:srgbClr val="159FDD"/>
                </a:solidFill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1548219" y="5971464"/>
              <a:ext cx="665825" cy="0"/>
            </a:xfrm>
            <a:prstGeom prst="line">
              <a:avLst/>
            </a:prstGeom>
            <a:ln w="19050">
              <a:solidFill>
                <a:srgbClr val="159F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平行四边形 55"/>
          <p:cNvSpPr/>
          <p:nvPr/>
        </p:nvSpPr>
        <p:spPr>
          <a:xfrm>
            <a:off x="266329" y="417250"/>
            <a:ext cx="3518147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77"/>
          <p:cNvSpPr txBox="1"/>
          <p:nvPr/>
        </p:nvSpPr>
        <p:spPr>
          <a:xfrm>
            <a:off x="355104" y="479969"/>
            <a:ext cx="3429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</a:rPr>
              <a:t>Spark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Mllib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</a:rPr>
              <a:t>优势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35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http://docs.alibaba-inc.com:8090/download/attachments/251354406/MOYE_ODPS_cluster.jpg?version=1&amp;modificationDate=143338068700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6" descr="http://docs.alibaba-inc.com:8090/download/attachments/251354406/MOYE_ODPS_cluster.jpg?version=1&amp;modificationDate=1433380687000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8" descr="http://docs.alibaba-inc.com:8090/download/attachments/251354406/MOYE_ODPS_cluster.jpg?version=1&amp;modificationDate=1433380687000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>
            <a:off x="266329" y="417250"/>
            <a:ext cx="3518147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77"/>
          <p:cNvSpPr txBox="1"/>
          <p:nvPr/>
        </p:nvSpPr>
        <p:spPr>
          <a:xfrm>
            <a:off x="355104" y="479969"/>
            <a:ext cx="3429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</a:rPr>
              <a:t>Spark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Mllib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zh-CN" altLang="en-US" sz="3200" dirty="0">
                <a:solidFill>
                  <a:schemeClr val="bg1"/>
                </a:solidFill>
              </a:rPr>
              <a:t>问题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0700" y="1541720"/>
            <a:ext cx="388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1. </a:t>
            </a:r>
            <a:r>
              <a:rPr lang="zh-CN" altLang="en-US" sz="2400" dirty="0" smtClean="0">
                <a:solidFill>
                  <a:srgbClr val="FF0000"/>
                </a:solidFill>
              </a:rPr>
              <a:t>大规模特征维度难以支撑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33918"/>
              </p:ext>
            </p:extLst>
          </p:nvPr>
        </p:nvGraphicFramePr>
        <p:xfrm>
          <a:off x="2530401" y="2147776"/>
          <a:ext cx="7398454" cy="308344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16000"/>
                <a:gridCol w="1270148"/>
                <a:gridCol w="999461"/>
                <a:gridCol w="1201479"/>
                <a:gridCol w="1244009"/>
                <a:gridCol w="1667357"/>
              </a:tblGrid>
              <a:tr h="523124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记录数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最高维</a:t>
                      </a:r>
                      <a:r>
                        <a:rPr lang="zh-CN" altLang="en-US" dirty="0" smtClean="0"/>
                        <a:t>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稀疏度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迭代次数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训练时间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配置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3000</a:t>
                      </a:r>
                      <a:r>
                        <a:rPr lang="zh-CN" altLang="en-US" dirty="0" smtClean="0"/>
                        <a:t>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4847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0.01</a:t>
                      </a:r>
                      <a:endParaRPr lang="zh-CN" altLang="en-US" dirty="0" smtClean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r>
                        <a:rPr lang="zh-CN" altLang="en-US" dirty="0" smtClean="0"/>
                        <a:t>分钟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20X2 </a:t>
                      </a:r>
                      <a:r>
                        <a:rPr lang="en-US" altLang="zh-TW" dirty="0" err="1" smtClean="0"/>
                        <a:t>cpu</a:t>
                      </a:r>
                      <a:endParaRPr lang="en-US" altLang="zh-TW" dirty="0" smtClean="0"/>
                    </a:p>
                    <a:p>
                      <a:r>
                        <a:rPr lang="en-US" altLang="zh-TW" dirty="0" smtClean="0"/>
                        <a:t>100 partition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1.4</a:t>
                      </a:r>
                      <a:r>
                        <a:rPr lang="zh-CN" altLang="en-US" dirty="0" smtClean="0"/>
                        <a:t>亿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4847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0.01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</a:t>
                      </a:r>
                      <a:r>
                        <a:rPr lang="zh-CN" altLang="en-US" dirty="0" smtClean="0"/>
                        <a:t>分钟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20X2 </a:t>
                      </a:r>
                      <a:r>
                        <a:rPr lang="en-US" altLang="zh-TW" dirty="0" err="1" smtClean="0"/>
                        <a:t>cpu</a:t>
                      </a:r>
                      <a:endParaRPr lang="en-US" altLang="zh-TW" dirty="0" smtClean="0"/>
                    </a:p>
                    <a:p>
                      <a:r>
                        <a:rPr lang="en-US" altLang="zh-TW" dirty="0" smtClean="0"/>
                        <a:t>100 partition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1.4</a:t>
                      </a:r>
                      <a:r>
                        <a:rPr lang="zh-CN" altLang="en-US" dirty="0" smtClean="0"/>
                        <a:t>亿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4847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</a:t>
                      </a:r>
                      <a:r>
                        <a:rPr lang="zh-CN" altLang="en-US" dirty="0" smtClean="0"/>
                        <a:t>分钟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20*2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en-US" altLang="zh-CN" dirty="0" err="1" smtClean="0"/>
                        <a:t>cpu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100</a:t>
                      </a:r>
                      <a:r>
                        <a:rPr lang="en-US" altLang="zh-CN" baseline="0" dirty="0" smtClean="0"/>
                        <a:t> partition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1600</a:t>
                      </a:r>
                      <a:r>
                        <a:rPr lang="zh-CN" altLang="en-US" dirty="0" smtClean="0"/>
                        <a:t>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3000</a:t>
                      </a:r>
                      <a:r>
                        <a:rPr lang="zh-CN" altLang="en-US" dirty="0" smtClean="0"/>
                        <a:t>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0.01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FF0000"/>
                          </a:solidFill>
                        </a:rPr>
                        <a:t> Fail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20*2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en-US" altLang="zh-CN" dirty="0" err="1" smtClean="0"/>
                        <a:t>cpu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100</a:t>
                      </a:r>
                      <a:r>
                        <a:rPr lang="en-US" altLang="zh-CN" baseline="0" dirty="0" smtClean="0"/>
                        <a:t> partition</a:t>
                      </a:r>
                      <a:endParaRPr lang="zh-CN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0700" y="5613991"/>
            <a:ext cx="8318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原因分析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1.   </a:t>
            </a:r>
            <a:r>
              <a:rPr lang="zh-CN" altLang="en-US" dirty="0">
                <a:solidFill>
                  <a:schemeClr val="bg1"/>
                </a:solidFill>
              </a:rPr>
              <a:t>根本</a:t>
            </a:r>
            <a:r>
              <a:rPr lang="zh-CN" altLang="en-US" dirty="0" smtClean="0">
                <a:solidFill>
                  <a:schemeClr val="bg1"/>
                </a:solidFill>
              </a:rPr>
              <a:t>原因是全局权重向量是稠密的，权重向量维度在</a:t>
            </a:r>
            <a:r>
              <a:rPr lang="en-US" altLang="zh-CN" dirty="0" smtClean="0">
                <a:solidFill>
                  <a:schemeClr val="bg1"/>
                </a:solidFill>
              </a:rPr>
              <a:t>100w</a:t>
            </a:r>
            <a:r>
              <a:rPr lang="zh-CN" altLang="en-US" dirty="0" smtClean="0">
                <a:solidFill>
                  <a:schemeClr val="bg1"/>
                </a:solidFill>
              </a:rPr>
              <a:t>左右已经</a:t>
            </a:r>
            <a:r>
              <a:rPr lang="en-US" altLang="zh-CN" dirty="0" smtClean="0">
                <a:solidFill>
                  <a:schemeClr val="bg1"/>
                </a:solidFill>
              </a:rPr>
              <a:t>hold</a:t>
            </a:r>
            <a:r>
              <a:rPr lang="zh-CN" altLang="en-US" dirty="0" smtClean="0">
                <a:solidFill>
                  <a:schemeClr val="bg1"/>
                </a:solidFill>
              </a:rPr>
              <a:t>不住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2.  </a:t>
            </a:r>
            <a:r>
              <a:rPr lang="zh-CN" altLang="en-US" dirty="0">
                <a:solidFill>
                  <a:schemeClr val="bg1"/>
                </a:solidFill>
              </a:rPr>
              <a:t>次</a:t>
            </a:r>
            <a:r>
              <a:rPr lang="zh-CN" altLang="en-US" dirty="0" smtClean="0">
                <a:solidFill>
                  <a:schemeClr val="bg1"/>
                </a:solidFill>
              </a:rPr>
              <a:t>因</a:t>
            </a:r>
            <a:r>
              <a:rPr lang="zh-CN" altLang="en-US" dirty="0">
                <a:solidFill>
                  <a:schemeClr val="bg1"/>
                </a:solidFill>
              </a:rPr>
              <a:t>是</a:t>
            </a:r>
            <a:r>
              <a:rPr lang="zh-CN" altLang="en-US" dirty="0" smtClean="0">
                <a:solidFill>
                  <a:schemeClr val="bg1"/>
                </a:solidFill>
              </a:rPr>
              <a:t>社区算法贡献者很少有超大规模特征应用场景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07934" y="5262012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LR base on </a:t>
            </a:r>
            <a:r>
              <a:rPr lang="en-US" altLang="zh-CN" dirty="0" err="1" smtClean="0">
                <a:solidFill>
                  <a:schemeClr val="bg1"/>
                </a:solidFill>
              </a:rPr>
              <a:t>lbfgs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 压</a:t>
            </a:r>
            <a:r>
              <a:rPr lang="zh-CN" altLang="en-US" dirty="0" smtClean="0">
                <a:solidFill>
                  <a:schemeClr val="bg1"/>
                </a:solidFill>
              </a:rPr>
              <a:t>测记录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73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http://docs.alibaba-inc.com:8090/download/attachments/251354406/MOYE_ODPS_cluster.jpg?version=1&amp;modificationDate=143338068700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6" descr="http://docs.alibaba-inc.com:8090/download/attachments/251354406/MOYE_ODPS_cluster.jpg?version=1&amp;modificationDate=1433380687000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8" descr="http://docs.alibaba-inc.com:8090/download/attachments/251354406/MOYE_ODPS_cluster.jpg?version=1&amp;modificationDate=1433380687000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>
            <a:off x="266329" y="417250"/>
            <a:ext cx="3518147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77"/>
          <p:cNvSpPr txBox="1"/>
          <p:nvPr/>
        </p:nvSpPr>
        <p:spPr>
          <a:xfrm>
            <a:off x="355104" y="479969"/>
            <a:ext cx="3429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</a:rPr>
              <a:t>Spark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Mllib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zh-CN" altLang="en-US" sz="3200" dirty="0">
                <a:solidFill>
                  <a:schemeClr val="bg1"/>
                </a:solidFill>
              </a:rPr>
              <a:t>问题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0699" y="1541720"/>
            <a:ext cx="5709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LR</a:t>
            </a:r>
            <a:r>
              <a:rPr lang="zh-CN" altLang="en-US" sz="2400" dirty="0" smtClean="0">
                <a:solidFill>
                  <a:srgbClr val="FF0000"/>
                </a:solidFill>
              </a:rPr>
              <a:t>大规模特征维度</a:t>
            </a:r>
            <a:r>
              <a:rPr lang="zh-CN" altLang="en-US" sz="2400" dirty="0">
                <a:solidFill>
                  <a:srgbClr val="FF0000"/>
                </a:solidFill>
              </a:rPr>
              <a:t>优化</a:t>
            </a:r>
          </a:p>
        </p:txBody>
      </p:sp>
      <p:sp>
        <p:nvSpPr>
          <p:cNvPr id="5" name="矩形 4"/>
          <p:cNvSpPr/>
          <p:nvPr/>
        </p:nvSpPr>
        <p:spPr>
          <a:xfrm>
            <a:off x="328896" y="5295014"/>
            <a:ext cx="7400260" cy="123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分布式存储系统</a:t>
            </a:r>
            <a:r>
              <a:rPr lang="en-US" altLang="zh-CN" dirty="0" smtClean="0"/>
              <a:t>(HDFS)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28896" y="2273595"/>
            <a:ext cx="1466578" cy="2596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Driver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883355" y="2818514"/>
            <a:ext cx="733289" cy="841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Exec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703142" y="2273595"/>
            <a:ext cx="733289" cy="841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Exec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389453" y="4027967"/>
            <a:ext cx="740197" cy="841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Exec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159262" y="3496339"/>
            <a:ext cx="745156" cy="841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Exec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endCxn id="15" idx="1"/>
          </p:cNvCxnSpPr>
          <p:nvPr/>
        </p:nvCxnSpPr>
        <p:spPr>
          <a:xfrm>
            <a:off x="1795474" y="2694467"/>
            <a:ext cx="90766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1795474" y="3365203"/>
            <a:ext cx="208788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1713599" y="3917211"/>
            <a:ext cx="3445663" cy="2392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1795474" y="4493140"/>
            <a:ext cx="459397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下箭头 27"/>
          <p:cNvSpPr/>
          <p:nvPr/>
        </p:nvSpPr>
        <p:spPr>
          <a:xfrm>
            <a:off x="897202" y="4917557"/>
            <a:ext cx="329965" cy="350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上箭头 28"/>
          <p:cNvSpPr/>
          <p:nvPr/>
        </p:nvSpPr>
        <p:spPr>
          <a:xfrm>
            <a:off x="2954600" y="3115339"/>
            <a:ext cx="230372" cy="215309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上箭头 29"/>
          <p:cNvSpPr/>
          <p:nvPr/>
        </p:nvSpPr>
        <p:spPr>
          <a:xfrm>
            <a:off x="4134813" y="3609753"/>
            <a:ext cx="230372" cy="16586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上箭头 30"/>
          <p:cNvSpPr/>
          <p:nvPr/>
        </p:nvSpPr>
        <p:spPr>
          <a:xfrm>
            <a:off x="5416654" y="4338082"/>
            <a:ext cx="230372" cy="93034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上箭头 31"/>
          <p:cNvSpPr/>
          <p:nvPr/>
        </p:nvSpPr>
        <p:spPr>
          <a:xfrm>
            <a:off x="6644365" y="4869711"/>
            <a:ext cx="230372" cy="4253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987572" y="31447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网络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89602" y="483655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磁盘并行读写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899988" y="320675"/>
            <a:ext cx="4167963" cy="62291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broadcast.pn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42"/>
          <a:stretch/>
        </p:blipFill>
        <p:spPr>
          <a:xfrm>
            <a:off x="8397880" y="83868"/>
            <a:ext cx="3172177" cy="2915703"/>
          </a:xfrm>
          <a:prstGeom prst="rect">
            <a:avLst/>
          </a:prstGeom>
        </p:spPr>
      </p:pic>
      <p:pic>
        <p:nvPicPr>
          <p:cNvPr id="37" name="图片 36" descr="broadcast.pn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42"/>
          <a:stretch/>
        </p:blipFill>
        <p:spPr>
          <a:xfrm>
            <a:off x="8397880" y="3329393"/>
            <a:ext cx="3302973" cy="287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2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http://docs.alibaba-inc.com:8090/download/attachments/251354406/MOYE_ODPS_cluster.jpg?version=1&amp;modificationDate=143338068700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6" descr="http://docs.alibaba-inc.com:8090/download/attachments/251354406/MOYE_ODPS_cluster.jpg?version=1&amp;modificationDate=1433380687000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8" descr="http://docs.alibaba-inc.com:8090/download/attachments/251354406/MOYE_ODPS_cluster.jpg?version=1&amp;modificationDate=1433380687000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>
            <a:off x="266329" y="417250"/>
            <a:ext cx="3933531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77"/>
          <p:cNvSpPr txBox="1"/>
          <p:nvPr/>
        </p:nvSpPr>
        <p:spPr>
          <a:xfrm>
            <a:off x="355103" y="479969"/>
            <a:ext cx="3706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</a:rPr>
              <a:t>Spark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Mllib</a:t>
            </a:r>
            <a:r>
              <a:rPr lang="en-US" altLang="zh-CN" sz="3200" dirty="0" smtClean="0">
                <a:solidFill>
                  <a:schemeClr val="bg1"/>
                </a:solidFill>
              </a:rPr>
              <a:t> vs MPI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901619"/>
              </p:ext>
            </p:extLst>
          </p:nvPr>
        </p:nvGraphicFramePr>
        <p:xfrm>
          <a:off x="1959934" y="1265274"/>
          <a:ext cx="8938438" cy="54646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580169"/>
                <a:gridCol w="193005"/>
                <a:gridCol w="3080565"/>
                <a:gridCol w="3084699"/>
              </a:tblGrid>
              <a:tr h="496412">
                <a:tc>
                  <a:txBody>
                    <a:bodyPr/>
                    <a:lstStyle/>
                    <a:p>
                      <a:pPr algn="ctr"/>
                      <a:endParaRPr lang="zh-CN" altLang="en-US" sz="2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Spark </a:t>
                      </a:r>
                      <a:r>
                        <a:rPr lang="en-US" altLang="zh-CN" sz="2800" dirty="0" err="1" smtClean="0"/>
                        <a:t>Mllib</a:t>
                      </a:r>
                      <a:endParaRPr lang="zh-CN" altLang="en-US" sz="2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MPI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378285">
                <a:tc gridSpan="4">
                  <a:txBody>
                    <a:bodyPr/>
                    <a:lstStyle/>
                    <a:p>
                      <a:r>
                        <a:rPr lang="zh-CN" altLang="en-US" b="1" dirty="0" smtClean="0"/>
                        <a:t>开发方面</a:t>
                      </a:r>
                      <a:endParaRPr lang="zh-CN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8285">
                <a:tc gridSpan="2">
                  <a:txBody>
                    <a:bodyPr/>
                    <a:lstStyle/>
                    <a:p>
                      <a:r>
                        <a:rPr lang="zh-CN" altLang="en-US" dirty="0" smtClean="0"/>
                        <a:t>开发语言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Scala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C++/C</a:t>
                      </a:r>
                      <a:endParaRPr lang="zh-CN" altLang="en-US" dirty="0"/>
                    </a:p>
                  </a:txBody>
                  <a:tcPr/>
                </a:tc>
              </a:tr>
              <a:tr h="378285">
                <a:tc gridSpan="2">
                  <a:txBody>
                    <a:bodyPr/>
                    <a:lstStyle/>
                    <a:p>
                      <a:r>
                        <a:rPr lang="zh-CN" altLang="en-US" dirty="0" smtClean="0"/>
                        <a:t>分布式</a:t>
                      </a:r>
                      <a:r>
                        <a:rPr lang="en-US" altLang="zh-CN" dirty="0" smtClean="0"/>
                        <a:t>API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Spark Core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MPI</a:t>
                      </a:r>
                      <a:r>
                        <a:rPr lang="en-US" altLang="zh-CN" baseline="0" dirty="0" smtClean="0"/>
                        <a:t> 1.0/2.0 </a:t>
                      </a:r>
                      <a:r>
                        <a:rPr lang="zh-CN" altLang="en-US" baseline="0" dirty="0" smtClean="0"/>
                        <a:t>接口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8285">
                <a:tc gridSpan="2">
                  <a:txBody>
                    <a:bodyPr/>
                    <a:lstStyle/>
                    <a:p>
                      <a:r>
                        <a:rPr lang="zh-CN" altLang="en-US" dirty="0" smtClean="0"/>
                        <a:t>开发效率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比较高效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编码和调式对开发者要求比较高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zh-CN" altLang="en-US" dirty="0" smtClean="0"/>
                        <a:t>效率不高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8285">
                <a:tc gridSpan="2">
                  <a:txBody>
                    <a:bodyPr/>
                    <a:lstStyle/>
                    <a:p>
                      <a:r>
                        <a:rPr lang="zh-CN" altLang="en-US" b="1" dirty="0" smtClean="0"/>
                        <a:t>框架方面</a:t>
                      </a:r>
                      <a:endParaRPr lang="zh-CN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</a:tr>
              <a:tr h="378285">
                <a:tc gridSpan="2">
                  <a:txBody>
                    <a:bodyPr/>
                    <a:lstStyle/>
                    <a:p>
                      <a:r>
                        <a:rPr lang="zh-CN" altLang="en-US" dirty="0" smtClean="0"/>
                        <a:t>通信方式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Akka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en-US" altLang="zh-CN" dirty="0" err="1" smtClean="0"/>
                        <a:t>netty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传统消息通信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8285">
                <a:tc gridSpan="2">
                  <a:txBody>
                    <a:bodyPr/>
                    <a:lstStyle/>
                    <a:p>
                      <a:r>
                        <a:rPr lang="zh-CN" altLang="en-US" dirty="0" smtClean="0"/>
                        <a:t>内存回收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垃圾自动回收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开发者自管理</a:t>
                      </a:r>
                      <a:endParaRPr lang="zh-CN" altLang="en-US" dirty="0"/>
                    </a:p>
                  </a:txBody>
                  <a:tcPr/>
                </a:tc>
              </a:tr>
              <a:tr h="378285">
                <a:tc gridSpan="2">
                  <a:txBody>
                    <a:bodyPr/>
                    <a:lstStyle/>
                    <a:p>
                      <a:r>
                        <a:rPr lang="zh-CN" altLang="en-US" dirty="0" smtClean="0"/>
                        <a:t>内存复用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反复操作内存块，</a:t>
                      </a:r>
                      <a:r>
                        <a:rPr lang="en-US" altLang="zh-CN" dirty="0" err="1" smtClean="0"/>
                        <a:t>gc</a:t>
                      </a:r>
                      <a:r>
                        <a:rPr lang="zh-CN" altLang="en-US" dirty="0" smtClean="0"/>
                        <a:t>严重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内存使用率高</a:t>
                      </a:r>
                      <a:endParaRPr lang="zh-CN" altLang="en-US" dirty="0"/>
                    </a:p>
                  </a:txBody>
                  <a:tcPr/>
                </a:tc>
              </a:tr>
              <a:tr h="378285">
                <a:tc gridSpan="2">
                  <a:txBody>
                    <a:bodyPr/>
                    <a:lstStyle/>
                    <a:p>
                      <a:r>
                        <a:rPr lang="zh-CN" altLang="en-US" dirty="0" smtClean="0"/>
                        <a:t>数据规模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zh-CN" altLang="en-US" dirty="0" smtClean="0"/>
                        <a:t>同等内存下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Scala</a:t>
                      </a:r>
                      <a:r>
                        <a:rPr lang="zh-CN" altLang="en-US" dirty="0" smtClean="0"/>
                        <a:t>对象体大，加之</a:t>
                      </a:r>
                      <a:r>
                        <a:rPr lang="en-US" altLang="zh-CN" dirty="0" smtClean="0"/>
                        <a:t>GC</a:t>
                      </a:r>
                      <a:r>
                        <a:rPr lang="zh-CN" altLang="en-US" dirty="0" smtClean="0"/>
                        <a:t>严重</a:t>
                      </a:r>
                      <a:r>
                        <a:rPr lang="en-US" altLang="zh-CN" dirty="0" smtClean="0"/>
                        <a:t>.</a:t>
                      </a:r>
                      <a:r>
                        <a:rPr lang="zh-CN" altLang="en-US" dirty="0" smtClean="0"/>
                        <a:t>数据规模偏小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数据规模约为</a:t>
                      </a:r>
                      <a:r>
                        <a:rPr lang="en-US" altLang="zh-CN" dirty="0" smtClean="0"/>
                        <a:t>Scala</a:t>
                      </a:r>
                      <a:r>
                        <a:rPr lang="zh-CN" altLang="en-US" dirty="0" smtClean="0"/>
                        <a:t>对象</a:t>
                      </a:r>
                      <a:r>
                        <a:rPr lang="en-US" altLang="zh-CN" dirty="0" smtClean="0"/>
                        <a:t>5</a:t>
                      </a:r>
                      <a:r>
                        <a:rPr lang="zh-CN" altLang="en-US" dirty="0" smtClean="0"/>
                        <a:t>倍</a:t>
                      </a:r>
                      <a:r>
                        <a:rPr lang="en-US" altLang="zh-CN" dirty="0" smtClean="0"/>
                        <a:t>.</a:t>
                      </a:r>
                      <a:endParaRPr lang="zh-CN" altLang="en-US" dirty="0"/>
                    </a:p>
                  </a:txBody>
                  <a:tcPr/>
                </a:tc>
              </a:tr>
              <a:tr h="378285">
                <a:tc gridSpan="2">
                  <a:txBody>
                    <a:bodyPr/>
                    <a:lstStyle/>
                    <a:p>
                      <a:r>
                        <a:rPr lang="zh-CN" altLang="en-US" dirty="0" smtClean="0"/>
                        <a:t>运行效率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内存计算</a:t>
                      </a:r>
                      <a:r>
                        <a:rPr lang="en-US" altLang="zh-CN" dirty="0" smtClean="0"/>
                        <a:t>+</a:t>
                      </a:r>
                      <a:r>
                        <a:rPr lang="zh-CN" altLang="en-US" dirty="0" smtClean="0"/>
                        <a:t>部分磁盘</a:t>
                      </a:r>
                      <a:r>
                        <a:rPr lang="en-US" altLang="zh-CN" dirty="0" smtClean="0"/>
                        <a:t>shuffle,</a:t>
                      </a:r>
                      <a:r>
                        <a:rPr lang="zh-CN" altLang="en-US" dirty="0" smtClean="0"/>
                        <a:t>效率较高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全内存和网络通信，性能最高</a:t>
                      </a:r>
                      <a:endParaRPr lang="zh-CN" altLang="en-US" dirty="0"/>
                    </a:p>
                  </a:txBody>
                  <a:tcPr/>
                </a:tc>
              </a:tr>
              <a:tr h="378285">
                <a:tc gridSpan="2">
                  <a:txBody>
                    <a:bodyPr/>
                    <a:lstStyle/>
                    <a:p>
                      <a:r>
                        <a:rPr lang="zh-CN" altLang="en-US" dirty="0" smtClean="0"/>
                        <a:t>稳定性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容错，支持</a:t>
                      </a:r>
                      <a:r>
                        <a:rPr lang="en-US" altLang="zh-CN" dirty="0" smtClean="0"/>
                        <a:t>DAG</a:t>
                      </a:r>
                      <a:r>
                        <a:rPr lang="zh-CN" altLang="en-US" dirty="0" smtClean="0"/>
                        <a:t>重建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没有容错能力，不稳定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8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答辩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6754</TotalTime>
  <Words>756</Words>
  <Application>Microsoft Office PowerPoint</Application>
  <PresentationFormat>自定义</PresentationFormat>
  <Paragraphs>201</Paragraphs>
  <Slides>12</Slides>
  <Notes>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299</cp:revision>
  <dcterms:created xsi:type="dcterms:W3CDTF">2016-04-24T08:41:49Z</dcterms:created>
  <dcterms:modified xsi:type="dcterms:W3CDTF">2016-05-30T01:17:46Z</dcterms:modified>
</cp:coreProperties>
</file>